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100" d="100"/>
          <a:sy n="100" d="100"/>
        </p:scale>
        <p:origin x="7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18" Type="http://schemas.openxmlformats.org/officeDocument/2006/relationships/image" Target="../media/image2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17" Type="http://schemas.openxmlformats.org/officeDocument/2006/relationships/image" Target="../media/image24.wmf"/><Relationship Id="rId2" Type="http://schemas.openxmlformats.org/officeDocument/2006/relationships/image" Target="../media/image9.wmf"/><Relationship Id="rId16" Type="http://schemas.openxmlformats.org/officeDocument/2006/relationships/image" Target="../media/image23.wmf"/><Relationship Id="rId20" Type="http://schemas.openxmlformats.org/officeDocument/2006/relationships/image" Target="../media/image27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5" Type="http://schemas.openxmlformats.org/officeDocument/2006/relationships/image" Target="../media/image22.wmf"/><Relationship Id="rId10" Type="http://schemas.openxmlformats.org/officeDocument/2006/relationships/image" Target="../media/image17.wmf"/><Relationship Id="rId19" Type="http://schemas.openxmlformats.org/officeDocument/2006/relationships/image" Target="../media/image26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37.wmf"/><Relationship Id="rId18" Type="http://schemas.openxmlformats.org/officeDocument/2006/relationships/image" Target="../media/image42.wmf"/><Relationship Id="rId3" Type="http://schemas.openxmlformats.org/officeDocument/2006/relationships/image" Target="../media/image30.wmf"/><Relationship Id="rId7" Type="http://schemas.openxmlformats.org/officeDocument/2006/relationships/image" Target="../media/image5.wmf"/><Relationship Id="rId12" Type="http://schemas.openxmlformats.org/officeDocument/2006/relationships/image" Target="../media/image36.wmf"/><Relationship Id="rId17" Type="http://schemas.openxmlformats.org/officeDocument/2006/relationships/image" Target="../media/image41.wmf"/><Relationship Id="rId2" Type="http://schemas.openxmlformats.org/officeDocument/2006/relationships/image" Target="../media/image29.wmf"/><Relationship Id="rId16" Type="http://schemas.openxmlformats.org/officeDocument/2006/relationships/image" Target="../media/image40.wmf"/><Relationship Id="rId20" Type="http://schemas.openxmlformats.org/officeDocument/2006/relationships/image" Target="../media/image44.wmf"/><Relationship Id="rId1" Type="http://schemas.openxmlformats.org/officeDocument/2006/relationships/image" Target="../media/image28.wmf"/><Relationship Id="rId6" Type="http://schemas.openxmlformats.org/officeDocument/2006/relationships/image" Target="../media/image4.wmf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19" Type="http://schemas.openxmlformats.org/officeDocument/2006/relationships/image" Target="../media/image43.wmf"/><Relationship Id="rId4" Type="http://schemas.openxmlformats.org/officeDocument/2006/relationships/image" Target="../media/image31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18" Type="http://schemas.openxmlformats.org/officeDocument/2006/relationships/image" Target="../media/image62.wmf"/><Relationship Id="rId3" Type="http://schemas.openxmlformats.org/officeDocument/2006/relationships/image" Target="../media/image47.wmf"/><Relationship Id="rId21" Type="http://schemas.openxmlformats.org/officeDocument/2006/relationships/image" Target="../media/image65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61.wmf"/><Relationship Id="rId2" Type="http://schemas.openxmlformats.org/officeDocument/2006/relationships/image" Target="../media/image46.wmf"/><Relationship Id="rId16" Type="http://schemas.openxmlformats.org/officeDocument/2006/relationships/image" Target="../media/image60.wmf"/><Relationship Id="rId20" Type="http://schemas.openxmlformats.org/officeDocument/2006/relationships/image" Target="../media/image64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19" Type="http://schemas.openxmlformats.org/officeDocument/2006/relationships/image" Target="../media/image63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Relationship Id="rId22" Type="http://schemas.openxmlformats.org/officeDocument/2006/relationships/image" Target="../media/image6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79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12" Type="http://schemas.openxmlformats.org/officeDocument/2006/relationships/image" Target="../media/image78.wmf"/><Relationship Id="rId2" Type="http://schemas.openxmlformats.org/officeDocument/2006/relationships/image" Target="../media/image68.wmf"/><Relationship Id="rId16" Type="http://schemas.openxmlformats.org/officeDocument/2006/relationships/image" Target="../media/image82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11" Type="http://schemas.openxmlformats.org/officeDocument/2006/relationships/image" Target="../media/image77.wmf"/><Relationship Id="rId5" Type="http://schemas.openxmlformats.org/officeDocument/2006/relationships/image" Target="../media/image71.wmf"/><Relationship Id="rId15" Type="http://schemas.openxmlformats.org/officeDocument/2006/relationships/image" Target="../media/image81.wmf"/><Relationship Id="rId10" Type="http://schemas.openxmlformats.org/officeDocument/2006/relationships/image" Target="../media/image76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Relationship Id="rId14" Type="http://schemas.openxmlformats.org/officeDocument/2006/relationships/image" Target="../media/image8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image" Target="../media/image96.wmf"/><Relationship Id="rId18" Type="http://schemas.openxmlformats.org/officeDocument/2006/relationships/image" Target="../media/image101.wmf"/><Relationship Id="rId3" Type="http://schemas.openxmlformats.org/officeDocument/2006/relationships/image" Target="../media/image86.wmf"/><Relationship Id="rId21" Type="http://schemas.openxmlformats.org/officeDocument/2006/relationships/image" Target="../media/image104.wmf"/><Relationship Id="rId7" Type="http://schemas.openxmlformats.org/officeDocument/2006/relationships/image" Target="../media/image90.wmf"/><Relationship Id="rId12" Type="http://schemas.openxmlformats.org/officeDocument/2006/relationships/image" Target="../media/image95.wmf"/><Relationship Id="rId17" Type="http://schemas.openxmlformats.org/officeDocument/2006/relationships/image" Target="../media/image100.wmf"/><Relationship Id="rId2" Type="http://schemas.openxmlformats.org/officeDocument/2006/relationships/image" Target="../media/image85.wmf"/><Relationship Id="rId16" Type="http://schemas.openxmlformats.org/officeDocument/2006/relationships/image" Target="../media/image99.wmf"/><Relationship Id="rId20" Type="http://schemas.openxmlformats.org/officeDocument/2006/relationships/image" Target="../media/image103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11" Type="http://schemas.openxmlformats.org/officeDocument/2006/relationships/image" Target="../media/image94.wmf"/><Relationship Id="rId5" Type="http://schemas.openxmlformats.org/officeDocument/2006/relationships/image" Target="../media/image88.wmf"/><Relationship Id="rId15" Type="http://schemas.openxmlformats.org/officeDocument/2006/relationships/image" Target="../media/image98.wmf"/><Relationship Id="rId10" Type="http://schemas.openxmlformats.org/officeDocument/2006/relationships/image" Target="../media/image93.wmf"/><Relationship Id="rId19" Type="http://schemas.openxmlformats.org/officeDocument/2006/relationships/image" Target="../media/image102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Relationship Id="rId14" Type="http://schemas.openxmlformats.org/officeDocument/2006/relationships/image" Target="../media/image9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image" Target="../media/image115.wmf"/><Relationship Id="rId3" Type="http://schemas.openxmlformats.org/officeDocument/2006/relationships/image" Target="../media/image69.wmf"/><Relationship Id="rId7" Type="http://schemas.openxmlformats.org/officeDocument/2006/relationships/image" Target="../media/image109.wmf"/><Relationship Id="rId12" Type="http://schemas.openxmlformats.org/officeDocument/2006/relationships/image" Target="../media/image114.wmf"/><Relationship Id="rId2" Type="http://schemas.openxmlformats.org/officeDocument/2006/relationships/image" Target="../media/image105.wmf"/><Relationship Id="rId1" Type="http://schemas.openxmlformats.org/officeDocument/2006/relationships/image" Target="../media/image67.wmf"/><Relationship Id="rId6" Type="http://schemas.openxmlformats.org/officeDocument/2006/relationships/image" Target="../media/image108.wmf"/><Relationship Id="rId11" Type="http://schemas.openxmlformats.org/officeDocument/2006/relationships/image" Target="../media/image113.wmf"/><Relationship Id="rId5" Type="http://schemas.openxmlformats.org/officeDocument/2006/relationships/image" Target="../media/image107.wmf"/><Relationship Id="rId15" Type="http://schemas.openxmlformats.org/officeDocument/2006/relationships/image" Target="../media/image117.wmf"/><Relationship Id="rId10" Type="http://schemas.openxmlformats.org/officeDocument/2006/relationships/image" Target="../media/image112.wmf"/><Relationship Id="rId4" Type="http://schemas.openxmlformats.org/officeDocument/2006/relationships/image" Target="../media/image106.wmf"/><Relationship Id="rId9" Type="http://schemas.openxmlformats.org/officeDocument/2006/relationships/image" Target="../media/image111.wmf"/><Relationship Id="rId14" Type="http://schemas.openxmlformats.org/officeDocument/2006/relationships/image" Target="../media/image11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image" Target="../media/image130.wmf"/><Relationship Id="rId18" Type="http://schemas.openxmlformats.org/officeDocument/2006/relationships/image" Target="../media/image135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12" Type="http://schemas.openxmlformats.org/officeDocument/2006/relationships/image" Target="../media/image129.wmf"/><Relationship Id="rId17" Type="http://schemas.openxmlformats.org/officeDocument/2006/relationships/image" Target="../media/image134.wmf"/><Relationship Id="rId2" Type="http://schemas.openxmlformats.org/officeDocument/2006/relationships/image" Target="../media/image119.wmf"/><Relationship Id="rId16" Type="http://schemas.openxmlformats.org/officeDocument/2006/relationships/image" Target="../media/image133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11" Type="http://schemas.openxmlformats.org/officeDocument/2006/relationships/image" Target="../media/image128.wmf"/><Relationship Id="rId5" Type="http://schemas.openxmlformats.org/officeDocument/2006/relationships/image" Target="../media/image122.wmf"/><Relationship Id="rId15" Type="http://schemas.openxmlformats.org/officeDocument/2006/relationships/image" Target="../media/image132.wmf"/><Relationship Id="rId10" Type="http://schemas.openxmlformats.org/officeDocument/2006/relationships/image" Target="../media/image127.wmf"/><Relationship Id="rId4" Type="http://schemas.openxmlformats.org/officeDocument/2006/relationships/image" Target="../media/image121.wmf"/><Relationship Id="rId9" Type="http://schemas.openxmlformats.org/officeDocument/2006/relationships/image" Target="../media/image126.wmf"/><Relationship Id="rId14" Type="http://schemas.openxmlformats.org/officeDocument/2006/relationships/image" Target="../media/image1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wmf"/><Relationship Id="rId7" Type="http://schemas.openxmlformats.org/officeDocument/2006/relationships/image" Target="../media/image142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5" Type="http://schemas.openxmlformats.org/officeDocument/2006/relationships/image" Target="../media/image140.wmf"/><Relationship Id="rId4" Type="http://schemas.openxmlformats.org/officeDocument/2006/relationships/image" Target="../media/image1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91E8D-53B7-4350-B28E-C9207299CDCF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72D31-B7EA-40A2-8526-79EF5580DC7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79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72D31-B7EA-40A2-8526-79EF5580DC75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9449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D59AE7-28ED-4359-B500-CF1E41CCFED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0145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08E5B5-71CB-4301-9BA7-7DFAE5CE36E9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832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F981C1-C7B2-4F25-9FE8-9D8DC311A4C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825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72D31-B7EA-40A2-8526-79EF5580DC75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718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488040-9483-472B-B117-AB3B77363FF6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526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C78465-9220-417C-9FD3-B4A9DD2B398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9700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E3E6F0-81A5-44CF-A4F4-DEB8279410A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8916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2C2F5F-6A4D-41FE-8F2E-C98020CBD461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4486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3F2F6E-EB87-4ACA-B82B-FEC8896CDEB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0498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538576-2BFB-468A-AEC9-25159F7B760C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6713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D21974-81BA-4512-ADEA-58CA40A123FA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3600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3B98C5-762E-417E-9E6C-7434A16E32C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2253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0D0BB2-DAFA-40FE-9628-506B963D057D}" type="datetimeFigureOut">
              <a:rPr lang="en-CA" smtClean="0"/>
              <a:pPr/>
              <a:t>2019-05-22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21.bin"/><Relationship Id="rId26" Type="http://schemas.openxmlformats.org/officeDocument/2006/relationships/oleObject" Target="../embeddings/oleObject125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11.wmf"/><Relationship Id="rId34" Type="http://schemas.openxmlformats.org/officeDocument/2006/relationships/hyperlink" Target="http://www.bcmath.ca/" TargetMode="External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109.wmf"/><Relationship Id="rId25" Type="http://schemas.openxmlformats.org/officeDocument/2006/relationships/image" Target="../media/image113.wmf"/><Relationship Id="rId33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29" Type="http://schemas.openxmlformats.org/officeDocument/2006/relationships/image" Target="../media/image115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106.wmf"/><Relationship Id="rId24" Type="http://schemas.openxmlformats.org/officeDocument/2006/relationships/oleObject" Target="../embeddings/oleObject124.bin"/><Relationship Id="rId32" Type="http://schemas.openxmlformats.org/officeDocument/2006/relationships/oleObject" Target="../embeddings/oleObject128.bin"/><Relationship Id="rId5" Type="http://schemas.openxmlformats.org/officeDocument/2006/relationships/image" Target="../media/image67.wmf"/><Relationship Id="rId15" Type="http://schemas.openxmlformats.org/officeDocument/2006/relationships/image" Target="../media/image108.wmf"/><Relationship Id="rId23" Type="http://schemas.openxmlformats.org/officeDocument/2006/relationships/image" Target="../media/image112.wmf"/><Relationship Id="rId28" Type="http://schemas.openxmlformats.org/officeDocument/2006/relationships/oleObject" Target="../embeddings/oleObject126.bin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10.wmf"/><Relationship Id="rId31" Type="http://schemas.openxmlformats.org/officeDocument/2006/relationships/image" Target="../media/image116.wmf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119.bin"/><Relationship Id="rId22" Type="http://schemas.openxmlformats.org/officeDocument/2006/relationships/oleObject" Target="../embeddings/oleObject123.bin"/><Relationship Id="rId27" Type="http://schemas.openxmlformats.org/officeDocument/2006/relationships/image" Target="../media/image114.wmf"/><Relationship Id="rId30" Type="http://schemas.openxmlformats.org/officeDocument/2006/relationships/oleObject" Target="../embeddings/oleObject1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image" Target="../media/image122.wmf"/><Relationship Id="rId18" Type="http://schemas.openxmlformats.org/officeDocument/2006/relationships/oleObject" Target="../embeddings/oleObject136.bin"/><Relationship Id="rId26" Type="http://schemas.openxmlformats.org/officeDocument/2006/relationships/oleObject" Target="../embeddings/oleObject140.bin"/><Relationship Id="rId39" Type="http://schemas.openxmlformats.org/officeDocument/2006/relationships/image" Target="../media/image135.wmf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26.wmf"/><Relationship Id="rId34" Type="http://schemas.openxmlformats.org/officeDocument/2006/relationships/oleObject" Target="../embeddings/oleObject144.bin"/><Relationship Id="rId7" Type="http://schemas.openxmlformats.org/officeDocument/2006/relationships/image" Target="../media/image119.wmf"/><Relationship Id="rId12" Type="http://schemas.openxmlformats.org/officeDocument/2006/relationships/oleObject" Target="../embeddings/oleObject133.bin"/><Relationship Id="rId17" Type="http://schemas.openxmlformats.org/officeDocument/2006/relationships/image" Target="../media/image124.wmf"/><Relationship Id="rId25" Type="http://schemas.openxmlformats.org/officeDocument/2006/relationships/image" Target="../media/image128.wmf"/><Relationship Id="rId33" Type="http://schemas.openxmlformats.org/officeDocument/2006/relationships/image" Target="../media/image132.wmf"/><Relationship Id="rId38" Type="http://schemas.openxmlformats.org/officeDocument/2006/relationships/oleObject" Target="../embeddings/oleObject14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5.bin"/><Relationship Id="rId20" Type="http://schemas.openxmlformats.org/officeDocument/2006/relationships/oleObject" Target="../embeddings/oleObject137.bin"/><Relationship Id="rId29" Type="http://schemas.openxmlformats.org/officeDocument/2006/relationships/image" Target="../media/image130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21.wmf"/><Relationship Id="rId24" Type="http://schemas.openxmlformats.org/officeDocument/2006/relationships/oleObject" Target="../embeddings/oleObject139.bin"/><Relationship Id="rId32" Type="http://schemas.openxmlformats.org/officeDocument/2006/relationships/oleObject" Target="../embeddings/oleObject143.bin"/><Relationship Id="rId37" Type="http://schemas.openxmlformats.org/officeDocument/2006/relationships/image" Target="../media/image134.wmf"/><Relationship Id="rId40" Type="http://schemas.openxmlformats.org/officeDocument/2006/relationships/hyperlink" Target="http://www.bcmath.ca/" TargetMode="External"/><Relationship Id="rId5" Type="http://schemas.openxmlformats.org/officeDocument/2006/relationships/image" Target="../media/image118.wmf"/><Relationship Id="rId15" Type="http://schemas.openxmlformats.org/officeDocument/2006/relationships/image" Target="../media/image123.wmf"/><Relationship Id="rId23" Type="http://schemas.openxmlformats.org/officeDocument/2006/relationships/image" Target="../media/image127.wmf"/><Relationship Id="rId28" Type="http://schemas.openxmlformats.org/officeDocument/2006/relationships/oleObject" Target="../embeddings/oleObject141.bin"/><Relationship Id="rId36" Type="http://schemas.openxmlformats.org/officeDocument/2006/relationships/oleObject" Target="../embeddings/oleObject145.bin"/><Relationship Id="rId10" Type="http://schemas.openxmlformats.org/officeDocument/2006/relationships/oleObject" Target="../embeddings/oleObject132.bin"/><Relationship Id="rId19" Type="http://schemas.openxmlformats.org/officeDocument/2006/relationships/image" Target="../media/image125.wmf"/><Relationship Id="rId31" Type="http://schemas.openxmlformats.org/officeDocument/2006/relationships/image" Target="../media/image131.wmf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20.wmf"/><Relationship Id="rId14" Type="http://schemas.openxmlformats.org/officeDocument/2006/relationships/oleObject" Target="../embeddings/oleObject134.bin"/><Relationship Id="rId22" Type="http://schemas.openxmlformats.org/officeDocument/2006/relationships/oleObject" Target="../embeddings/oleObject138.bin"/><Relationship Id="rId27" Type="http://schemas.openxmlformats.org/officeDocument/2006/relationships/image" Target="../media/image129.wmf"/><Relationship Id="rId30" Type="http://schemas.openxmlformats.org/officeDocument/2006/relationships/oleObject" Target="../embeddings/oleObject142.bin"/><Relationship Id="rId35" Type="http://schemas.openxmlformats.org/officeDocument/2006/relationships/image" Target="../media/image1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13" Type="http://schemas.openxmlformats.org/officeDocument/2006/relationships/image" Target="../media/image140.wmf"/><Relationship Id="rId18" Type="http://schemas.openxmlformats.org/officeDocument/2006/relationships/oleObject" Target="../embeddings/oleObject154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37.wmf"/><Relationship Id="rId12" Type="http://schemas.openxmlformats.org/officeDocument/2006/relationships/oleObject" Target="../embeddings/oleObject151.bin"/><Relationship Id="rId17" Type="http://schemas.openxmlformats.org/officeDocument/2006/relationships/image" Target="../media/image1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3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48.bin"/><Relationship Id="rId11" Type="http://schemas.openxmlformats.org/officeDocument/2006/relationships/image" Target="../media/image139.wmf"/><Relationship Id="rId5" Type="http://schemas.openxmlformats.org/officeDocument/2006/relationships/image" Target="../media/image136.wmf"/><Relationship Id="rId15" Type="http://schemas.openxmlformats.org/officeDocument/2006/relationships/image" Target="../media/image141.wmf"/><Relationship Id="rId10" Type="http://schemas.openxmlformats.org/officeDocument/2006/relationships/oleObject" Target="../embeddings/oleObject150.bin"/><Relationship Id="rId4" Type="http://schemas.openxmlformats.org/officeDocument/2006/relationships/oleObject" Target="../embeddings/oleObject147.bin"/><Relationship Id="rId9" Type="http://schemas.openxmlformats.org/officeDocument/2006/relationships/image" Target="../media/image138.wmf"/><Relationship Id="rId14" Type="http://schemas.openxmlformats.org/officeDocument/2006/relationships/oleObject" Target="../embeddings/oleObject15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9" Type="http://schemas.openxmlformats.org/officeDocument/2006/relationships/image" Target="../media/image24.wmf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6.wmf"/><Relationship Id="rId34" Type="http://schemas.openxmlformats.org/officeDocument/2006/relationships/oleObject" Target="../embeddings/oleObject22.bin"/><Relationship Id="rId42" Type="http://schemas.openxmlformats.org/officeDocument/2006/relationships/oleObject" Target="../embeddings/oleObject26.bin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33" Type="http://schemas.openxmlformats.org/officeDocument/2006/relationships/hyperlink" Target="http://www.bcmath.ca/" TargetMode="External"/><Relationship Id="rId38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29" Type="http://schemas.openxmlformats.org/officeDocument/2006/relationships/oleObject" Target="../embeddings/oleObject20.bin"/><Relationship Id="rId41" Type="http://schemas.openxmlformats.org/officeDocument/2006/relationships/image" Target="../media/image2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32" Type="http://schemas.openxmlformats.org/officeDocument/2006/relationships/image" Target="../media/image21.wmf"/><Relationship Id="rId37" Type="http://schemas.openxmlformats.org/officeDocument/2006/relationships/image" Target="../media/image23.wmf"/><Relationship Id="rId40" Type="http://schemas.openxmlformats.org/officeDocument/2006/relationships/oleObject" Target="../embeddings/oleObject25.bin"/><Relationship Id="rId45" Type="http://schemas.openxmlformats.org/officeDocument/2006/relationships/image" Target="../media/image27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19.bin"/><Relationship Id="rId36" Type="http://schemas.openxmlformats.org/officeDocument/2006/relationships/oleObject" Target="../embeddings/oleObject23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31" Type="http://schemas.openxmlformats.org/officeDocument/2006/relationships/oleObject" Target="../embeddings/oleObject21.bin"/><Relationship Id="rId44" Type="http://schemas.openxmlformats.org/officeDocument/2006/relationships/oleObject" Target="../embeddings/oleObject27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wmf"/><Relationship Id="rId30" Type="http://schemas.openxmlformats.org/officeDocument/2006/relationships/image" Target="../media/image20.wmf"/><Relationship Id="rId35" Type="http://schemas.openxmlformats.org/officeDocument/2006/relationships/image" Target="../media/image22.wmf"/><Relationship Id="rId43" Type="http://schemas.openxmlformats.org/officeDocument/2006/relationships/image" Target="../media/image2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5.bin"/><Relationship Id="rId26" Type="http://schemas.openxmlformats.org/officeDocument/2006/relationships/oleObject" Target="../embeddings/oleObject39.bin"/><Relationship Id="rId39" Type="http://schemas.openxmlformats.org/officeDocument/2006/relationships/image" Target="../media/image42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33.wmf"/><Relationship Id="rId34" Type="http://schemas.openxmlformats.org/officeDocument/2006/relationships/oleObject" Target="../embeddings/oleObject43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5.wmf"/><Relationship Id="rId25" Type="http://schemas.openxmlformats.org/officeDocument/2006/relationships/image" Target="../media/image35.wmf"/><Relationship Id="rId33" Type="http://schemas.openxmlformats.org/officeDocument/2006/relationships/image" Target="../media/image39.wmf"/><Relationship Id="rId38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29" Type="http://schemas.openxmlformats.org/officeDocument/2006/relationships/image" Target="../media/image37.wmf"/><Relationship Id="rId41" Type="http://schemas.openxmlformats.org/officeDocument/2006/relationships/image" Target="../media/image43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38.bin"/><Relationship Id="rId32" Type="http://schemas.openxmlformats.org/officeDocument/2006/relationships/oleObject" Target="../embeddings/oleObject42.bin"/><Relationship Id="rId37" Type="http://schemas.openxmlformats.org/officeDocument/2006/relationships/image" Target="../media/image41.wmf"/><Relationship Id="rId40" Type="http://schemas.openxmlformats.org/officeDocument/2006/relationships/oleObject" Target="../embeddings/oleObject46.bin"/><Relationship Id="rId5" Type="http://schemas.openxmlformats.org/officeDocument/2006/relationships/image" Target="../media/image28.wmf"/><Relationship Id="rId15" Type="http://schemas.openxmlformats.org/officeDocument/2006/relationships/image" Target="../media/image4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40.bin"/><Relationship Id="rId36" Type="http://schemas.openxmlformats.org/officeDocument/2006/relationships/oleObject" Target="../embeddings/oleObject44.bin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13.wmf"/><Relationship Id="rId31" Type="http://schemas.openxmlformats.org/officeDocument/2006/relationships/image" Target="../media/image38.wmf"/><Relationship Id="rId44" Type="http://schemas.openxmlformats.org/officeDocument/2006/relationships/image" Target="../media/image44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7.bin"/><Relationship Id="rId27" Type="http://schemas.openxmlformats.org/officeDocument/2006/relationships/image" Target="../media/image36.wmf"/><Relationship Id="rId30" Type="http://schemas.openxmlformats.org/officeDocument/2006/relationships/oleObject" Target="../embeddings/oleObject41.bin"/><Relationship Id="rId35" Type="http://schemas.openxmlformats.org/officeDocument/2006/relationships/image" Target="../media/image40.wmf"/><Relationship Id="rId43" Type="http://schemas.openxmlformats.org/officeDocument/2006/relationships/oleObject" Target="../embeddings/oleObject47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5.bin"/><Relationship Id="rId26" Type="http://schemas.openxmlformats.org/officeDocument/2006/relationships/hyperlink" Target="http://www.bcmath.ca/" TargetMode="External"/><Relationship Id="rId39" Type="http://schemas.openxmlformats.org/officeDocument/2006/relationships/oleObject" Target="../embeddings/oleObject65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53.wmf"/><Relationship Id="rId34" Type="http://schemas.openxmlformats.org/officeDocument/2006/relationships/image" Target="../media/image59.wmf"/><Relationship Id="rId42" Type="http://schemas.openxmlformats.org/officeDocument/2006/relationships/image" Target="../media/image63.wmf"/><Relationship Id="rId47" Type="http://schemas.openxmlformats.org/officeDocument/2006/relationships/image" Target="../media/image65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1.wmf"/><Relationship Id="rId25" Type="http://schemas.openxmlformats.org/officeDocument/2006/relationships/image" Target="../media/image55.wmf"/><Relationship Id="rId33" Type="http://schemas.openxmlformats.org/officeDocument/2006/relationships/oleObject" Target="../embeddings/oleObject62.bin"/><Relationship Id="rId38" Type="http://schemas.openxmlformats.org/officeDocument/2006/relationships/image" Target="../media/image61.wmf"/><Relationship Id="rId46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29" Type="http://schemas.openxmlformats.org/officeDocument/2006/relationships/oleObject" Target="../embeddings/oleObject60.bin"/><Relationship Id="rId41" Type="http://schemas.openxmlformats.org/officeDocument/2006/relationships/oleObject" Target="../embeddings/oleObject6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58.bin"/><Relationship Id="rId32" Type="http://schemas.openxmlformats.org/officeDocument/2006/relationships/image" Target="../media/image58.wmf"/><Relationship Id="rId37" Type="http://schemas.openxmlformats.org/officeDocument/2006/relationships/oleObject" Target="../embeddings/oleObject64.bin"/><Relationship Id="rId40" Type="http://schemas.openxmlformats.org/officeDocument/2006/relationships/image" Target="../media/image62.wmf"/><Relationship Id="rId45" Type="http://schemas.openxmlformats.org/officeDocument/2006/relationships/image" Target="../media/image64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28" Type="http://schemas.openxmlformats.org/officeDocument/2006/relationships/image" Target="../media/image56.wmf"/><Relationship Id="rId36" Type="http://schemas.openxmlformats.org/officeDocument/2006/relationships/image" Target="../media/image60.wmf"/><Relationship Id="rId49" Type="http://schemas.openxmlformats.org/officeDocument/2006/relationships/image" Target="../media/image66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52.wmf"/><Relationship Id="rId31" Type="http://schemas.openxmlformats.org/officeDocument/2006/relationships/oleObject" Target="../embeddings/oleObject61.bin"/><Relationship Id="rId44" Type="http://schemas.openxmlformats.org/officeDocument/2006/relationships/oleObject" Target="../embeddings/oleObject68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57.wmf"/><Relationship Id="rId35" Type="http://schemas.openxmlformats.org/officeDocument/2006/relationships/oleObject" Target="../embeddings/oleObject63.bin"/><Relationship Id="rId43" Type="http://schemas.openxmlformats.org/officeDocument/2006/relationships/oleObject" Target="../embeddings/oleObject67.bin"/><Relationship Id="rId48" Type="http://schemas.openxmlformats.org/officeDocument/2006/relationships/oleObject" Target="../embeddings/oleObject70.bin"/><Relationship Id="rId8" Type="http://schemas.openxmlformats.org/officeDocument/2006/relationships/oleObject" Target="../embeddings/oleObject5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8.bin"/><Relationship Id="rId26" Type="http://schemas.openxmlformats.org/officeDocument/2006/relationships/oleObject" Target="../embeddings/oleObject82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75.wmf"/><Relationship Id="rId34" Type="http://schemas.openxmlformats.org/officeDocument/2006/relationships/oleObject" Target="../embeddings/oleObject86.bin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5.bin"/><Relationship Id="rId17" Type="http://schemas.openxmlformats.org/officeDocument/2006/relationships/image" Target="../media/image73.wmf"/><Relationship Id="rId25" Type="http://schemas.openxmlformats.org/officeDocument/2006/relationships/image" Target="../media/image77.wmf"/><Relationship Id="rId33" Type="http://schemas.openxmlformats.org/officeDocument/2006/relationships/image" Target="../media/image81.wmf"/><Relationship Id="rId38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29" Type="http://schemas.openxmlformats.org/officeDocument/2006/relationships/image" Target="../media/image79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0.wmf"/><Relationship Id="rId24" Type="http://schemas.openxmlformats.org/officeDocument/2006/relationships/oleObject" Target="../embeddings/oleObject81.bin"/><Relationship Id="rId32" Type="http://schemas.openxmlformats.org/officeDocument/2006/relationships/oleObject" Target="../embeddings/oleObject85.bin"/><Relationship Id="rId37" Type="http://schemas.openxmlformats.org/officeDocument/2006/relationships/image" Target="../media/image83.jpeg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28" Type="http://schemas.openxmlformats.org/officeDocument/2006/relationships/oleObject" Target="../embeddings/oleObject83.bin"/><Relationship Id="rId36" Type="http://schemas.openxmlformats.org/officeDocument/2006/relationships/image" Target="../media/image82.wmf"/><Relationship Id="rId10" Type="http://schemas.openxmlformats.org/officeDocument/2006/relationships/oleObject" Target="../embeddings/oleObject74.bin"/><Relationship Id="rId19" Type="http://schemas.openxmlformats.org/officeDocument/2006/relationships/image" Target="../media/image74.wmf"/><Relationship Id="rId31" Type="http://schemas.openxmlformats.org/officeDocument/2006/relationships/image" Target="../media/image80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6.bin"/><Relationship Id="rId22" Type="http://schemas.openxmlformats.org/officeDocument/2006/relationships/oleObject" Target="../embeddings/oleObject80.bin"/><Relationship Id="rId27" Type="http://schemas.openxmlformats.org/officeDocument/2006/relationships/image" Target="../media/image78.wmf"/><Relationship Id="rId30" Type="http://schemas.openxmlformats.org/officeDocument/2006/relationships/oleObject" Target="../embeddings/oleObject84.bin"/><Relationship Id="rId35" Type="http://schemas.openxmlformats.org/officeDocument/2006/relationships/oleObject" Target="../embeddings/oleObject87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7.wmf"/><Relationship Id="rId18" Type="http://schemas.openxmlformats.org/officeDocument/2006/relationships/oleObject" Target="../embeddings/oleObject96.bin"/><Relationship Id="rId26" Type="http://schemas.openxmlformats.org/officeDocument/2006/relationships/oleObject" Target="../embeddings/oleObject101.bin"/><Relationship Id="rId39" Type="http://schemas.openxmlformats.org/officeDocument/2006/relationships/image" Target="../media/image99.wmf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90.wmf"/><Relationship Id="rId34" Type="http://schemas.openxmlformats.org/officeDocument/2006/relationships/oleObject" Target="../embeddings/oleObject105.bin"/><Relationship Id="rId42" Type="http://schemas.openxmlformats.org/officeDocument/2006/relationships/oleObject" Target="../embeddings/oleObject109.bin"/><Relationship Id="rId47" Type="http://schemas.openxmlformats.org/officeDocument/2006/relationships/oleObject" Target="../embeddings/oleObject112.bin"/><Relationship Id="rId50" Type="http://schemas.openxmlformats.org/officeDocument/2006/relationships/image" Target="../media/image104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89.wmf"/><Relationship Id="rId25" Type="http://schemas.openxmlformats.org/officeDocument/2006/relationships/image" Target="../media/image92.wmf"/><Relationship Id="rId33" Type="http://schemas.openxmlformats.org/officeDocument/2006/relationships/image" Target="../media/image96.wmf"/><Relationship Id="rId38" Type="http://schemas.openxmlformats.org/officeDocument/2006/relationships/oleObject" Target="../embeddings/oleObject107.bin"/><Relationship Id="rId46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5.bin"/><Relationship Id="rId20" Type="http://schemas.openxmlformats.org/officeDocument/2006/relationships/oleObject" Target="../embeddings/oleObject98.bin"/><Relationship Id="rId29" Type="http://schemas.openxmlformats.org/officeDocument/2006/relationships/image" Target="../media/image94.wmf"/><Relationship Id="rId41" Type="http://schemas.openxmlformats.org/officeDocument/2006/relationships/image" Target="../media/image100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86.wmf"/><Relationship Id="rId24" Type="http://schemas.openxmlformats.org/officeDocument/2006/relationships/oleObject" Target="../embeddings/oleObject100.bin"/><Relationship Id="rId32" Type="http://schemas.openxmlformats.org/officeDocument/2006/relationships/oleObject" Target="../embeddings/oleObject104.bin"/><Relationship Id="rId37" Type="http://schemas.openxmlformats.org/officeDocument/2006/relationships/image" Target="../media/image98.wmf"/><Relationship Id="rId40" Type="http://schemas.openxmlformats.org/officeDocument/2006/relationships/oleObject" Target="../embeddings/oleObject108.bin"/><Relationship Id="rId45" Type="http://schemas.openxmlformats.org/officeDocument/2006/relationships/oleObject" Target="../embeddings/oleObject111.bin"/><Relationship Id="rId5" Type="http://schemas.openxmlformats.org/officeDocument/2006/relationships/image" Target="../media/image84.wmf"/><Relationship Id="rId15" Type="http://schemas.openxmlformats.org/officeDocument/2006/relationships/image" Target="../media/image88.wmf"/><Relationship Id="rId23" Type="http://schemas.openxmlformats.org/officeDocument/2006/relationships/image" Target="../media/image91.wmf"/><Relationship Id="rId28" Type="http://schemas.openxmlformats.org/officeDocument/2006/relationships/oleObject" Target="../embeddings/oleObject102.bin"/><Relationship Id="rId36" Type="http://schemas.openxmlformats.org/officeDocument/2006/relationships/oleObject" Target="../embeddings/oleObject106.bin"/><Relationship Id="rId49" Type="http://schemas.openxmlformats.org/officeDocument/2006/relationships/oleObject" Target="../embeddings/oleObject113.bin"/><Relationship Id="rId10" Type="http://schemas.openxmlformats.org/officeDocument/2006/relationships/oleObject" Target="../embeddings/oleObject92.bin"/><Relationship Id="rId19" Type="http://schemas.openxmlformats.org/officeDocument/2006/relationships/oleObject" Target="../embeddings/oleObject97.bin"/><Relationship Id="rId31" Type="http://schemas.openxmlformats.org/officeDocument/2006/relationships/image" Target="../media/image95.wmf"/><Relationship Id="rId44" Type="http://schemas.openxmlformats.org/officeDocument/2006/relationships/image" Target="../media/image101.wmf"/><Relationship Id="rId4" Type="http://schemas.openxmlformats.org/officeDocument/2006/relationships/oleObject" Target="../embeddings/oleObject88.bin"/><Relationship Id="rId9" Type="http://schemas.openxmlformats.org/officeDocument/2006/relationships/oleObject" Target="../embeddings/oleObject91.bin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93.wmf"/><Relationship Id="rId30" Type="http://schemas.openxmlformats.org/officeDocument/2006/relationships/oleObject" Target="../embeddings/oleObject103.bin"/><Relationship Id="rId35" Type="http://schemas.openxmlformats.org/officeDocument/2006/relationships/image" Target="../media/image97.wmf"/><Relationship Id="rId43" Type="http://schemas.openxmlformats.org/officeDocument/2006/relationships/oleObject" Target="../embeddings/oleObject110.bin"/><Relationship Id="rId48" Type="http://schemas.openxmlformats.org/officeDocument/2006/relationships/image" Target="../media/image103.wmf"/><Relationship Id="rId8" Type="http://schemas.openxmlformats.org/officeDocument/2006/relationships/oleObject" Target="../embeddings/oleObject90.bin"/><Relationship Id="rId51" Type="http://schemas.openxmlformats.org/officeDocument/2006/relationships/hyperlink" Target="http://www.bcmath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/>
              <a:t>Section 7.3 </a:t>
            </a:r>
            <a:br>
              <a:rPr lang="en-CA" dirty="0"/>
            </a:br>
            <a:r>
              <a:rPr lang="en-CA" dirty="0"/>
              <a:t>Independent and Dependent Events with Tree Diagram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52438"/>
            <a:ext cx="835977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300" dirty="0"/>
              <a:t>Challenge: There are “x” number of red marbles and “Y” number of green marbles.  If 2 marbles are drawn without replacements, what is the probability of getting a Red first and then a green?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4700" y="1460500"/>
            <a:ext cx="2459038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Total number of 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marbles is </a:t>
            </a:r>
            <a:r>
              <a:rPr lang="en-CA" sz="2200" i="1" dirty="0">
                <a:solidFill>
                  <a:srgbClr val="FF0000"/>
                </a:solidFill>
                <a:latin typeface="+mj-lt"/>
              </a:rPr>
              <a:t>“x + y”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608638" y="2538413"/>
            <a:ext cx="1011237" cy="72231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6635750" y="2554288"/>
            <a:ext cx="1009650" cy="72231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5292725" y="3252788"/>
          <a:ext cx="40481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252788"/>
                        <a:ext cx="404813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7448550" y="3279775"/>
          <a:ext cx="4397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164880" imgH="177480" progId="Equation.DSMT4">
                  <p:embed/>
                </p:oleObj>
              </mc:Choice>
              <mc:Fallback>
                <p:oleObj name="Equation" r:id="rId6" imgW="164880" imgH="177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550" y="3279775"/>
                        <a:ext cx="43973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H="1" flipV="1">
            <a:off x="5500688" y="3687763"/>
            <a:ext cx="684212" cy="638175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4557713" y="4319588"/>
          <a:ext cx="40481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4319588"/>
                        <a:ext cx="404812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6059488" y="4332288"/>
          <a:ext cx="4397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488" y="4332288"/>
                        <a:ext cx="4397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5514975" y="2405063"/>
          <a:ext cx="5445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368280" imgH="419040" progId="Equation.DSMT4">
                  <p:embed/>
                </p:oleObj>
              </mc:Choice>
              <mc:Fallback>
                <p:oleObj name="Equation" r:id="rId12" imgW="368280" imgH="41904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2405063"/>
                        <a:ext cx="5445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7208838" y="2406650"/>
          <a:ext cx="544512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368280" imgH="419040" progId="Equation.DSMT4">
                  <p:embed/>
                </p:oleObj>
              </mc:Choice>
              <mc:Fallback>
                <p:oleObj name="Equation" r:id="rId14" imgW="368280" imgH="41904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8838" y="2406650"/>
                        <a:ext cx="544512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173538" y="3579813"/>
          <a:ext cx="9398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634680" imgH="419040" progId="Equation.DSMT4">
                  <p:embed/>
                </p:oleObj>
              </mc:Choice>
              <mc:Fallback>
                <p:oleObj name="Equation" r:id="rId16" imgW="634680" imgH="41904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538" y="3579813"/>
                        <a:ext cx="939800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rot="10800000" flipV="1">
            <a:off x="4819650" y="3689350"/>
            <a:ext cx="685800" cy="638175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937250" y="3554413"/>
          <a:ext cx="9398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634680" imgH="419040" progId="Equation.DSMT4">
                  <p:embed/>
                </p:oleObj>
              </mc:Choice>
              <mc:Fallback>
                <p:oleObj name="Equation" r:id="rId18" imgW="634680" imgH="41904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0" y="3554413"/>
                        <a:ext cx="939800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006850" y="4999038"/>
          <a:ext cx="163988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787320" imgH="253800" progId="Equation.DSMT4">
                  <p:embed/>
                </p:oleObj>
              </mc:Choice>
              <mc:Fallback>
                <p:oleObj name="Equation" r:id="rId20" imgW="787320" imgH="253800" progId="Equation.DSMT4">
                  <p:embed/>
                  <p:pic>
                    <p:nvPicPr>
                      <p:cNvPr id="71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850" y="4999038"/>
                        <a:ext cx="1639888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5718175" y="5000625"/>
          <a:ext cx="177165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850680" imgH="253800" progId="Equation.DSMT4">
                  <p:embed/>
                </p:oleObj>
              </mc:Choice>
              <mc:Fallback>
                <p:oleObj name="Equation" r:id="rId22" imgW="850680" imgH="253800" progId="Equation.DSMT4">
                  <p:embed/>
                  <p:pic>
                    <p:nvPicPr>
                      <p:cNvPr id="2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5000625"/>
                        <a:ext cx="177165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4"/>
          <p:cNvGraphicFramePr>
            <a:graphicFrameLocks noChangeAspect="1"/>
          </p:cNvGraphicFramePr>
          <p:nvPr/>
        </p:nvGraphicFramePr>
        <p:xfrm>
          <a:off x="5378450" y="5500688"/>
          <a:ext cx="23272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1117440" imgH="419040" progId="Equation.DSMT4">
                  <p:embed/>
                </p:oleObj>
              </mc:Choice>
              <mc:Fallback>
                <p:oleObj name="Equation" r:id="rId24" imgW="1117440" imgH="419040" progId="Equation.DSMT4">
                  <p:embed/>
                  <p:pic>
                    <p:nvPicPr>
                      <p:cNvPr id="3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5500688"/>
                        <a:ext cx="2327275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4"/>
          <p:cNvGraphicFramePr>
            <a:graphicFrameLocks noChangeAspect="1"/>
          </p:cNvGraphicFramePr>
          <p:nvPr/>
        </p:nvGraphicFramePr>
        <p:xfrm>
          <a:off x="349250" y="1846263"/>
          <a:ext cx="22590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1168200" imgH="457200" progId="Equation.DSMT4">
                  <p:embed/>
                </p:oleObj>
              </mc:Choice>
              <mc:Fallback>
                <p:oleObj name="Equation" r:id="rId26" imgW="1168200" imgH="457200" progId="Equation.DSMT4">
                  <p:embed/>
                  <p:pic>
                    <p:nvPicPr>
                      <p:cNvPr id="3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1846263"/>
                        <a:ext cx="2259013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/>
          <p:cNvGraphicFramePr>
            <a:graphicFrameLocks noChangeAspect="1"/>
          </p:cNvGraphicFramePr>
          <p:nvPr/>
        </p:nvGraphicFramePr>
        <p:xfrm>
          <a:off x="369888" y="2857500"/>
          <a:ext cx="26035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1346040" imgH="457200" progId="Equation.DSMT4">
                  <p:embed/>
                </p:oleObj>
              </mc:Choice>
              <mc:Fallback>
                <p:oleObj name="Equation" r:id="rId28" imgW="1346040" imgH="457200" progId="Equation.DSMT4">
                  <p:embed/>
                  <p:pic>
                    <p:nvPicPr>
                      <p:cNvPr id="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2857500"/>
                        <a:ext cx="2603500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400050" y="3870325"/>
          <a:ext cx="25781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1333440" imgH="457200" progId="Equation.DSMT4">
                  <p:embed/>
                </p:oleObj>
              </mc:Choice>
              <mc:Fallback>
                <p:oleObj name="Equation" r:id="rId30" imgW="1333440" imgH="457200" progId="Equation.DSMT4">
                  <p:embed/>
                  <p:pic>
                    <p:nvPicPr>
                      <p:cNvPr id="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3870325"/>
                        <a:ext cx="2578100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4"/>
          <p:cNvGraphicFramePr>
            <a:graphicFrameLocks noChangeAspect="1"/>
          </p:cNvGraphicFramePr>
          <p:nvPr/>
        </p:nvGraphicFramePr>
        <p:xfrm>
          <a:off x="377825" y="4883150"/>
          <a:ext cx="26273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1358640" imgH="457200" progId="Equation.DSMT4">
                  <p:embed/>
                </p:oleObj>
              </mc:Choice>
              <mc:Fallback>
                <p:oleObj name="Equation" r:id="rId32" imgW="1358640" imgH="457200" progId="Equation.DSMT4">
                  <p:embed/>
                  <p:pic>
                    <p:nvPicPr>
                      <p:cNvPr id="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" y="4883150"/>
                        <a:ext cx="2627313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4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862013"/>
            <a:ext cx="8289925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300" dirty="0"/>
              <a:t>Challenge#2) Bag A contains 4 green and 6 red marbles.  Bag B contains 3 green and 7 red marbles.  A marble is drawn from bag A and placed into bag B.  A marble is then drawn from bag B. what is the probability that a red marble is chosen?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10800000" flipV="1">
            <a:off x="5718175" y="2333625"/>
            <a:ext cx="1009650" cy="723900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0800000" flipH="1" flipV="1">
            <a:off x="6743700" y="2349500"/>
            <a:ext cx="1011238" cy="723900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5400675" y="3049588"/>
          <a:ext cx="40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3049588"/>
                        <a:ext cx="406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7558088" y="3076575"/>
          <a:ext cx="4381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164880" imgH="177480" progId="Equation.DSMT4">
                  <p:embed/>
                </p:oleObj>
              </mc:Choice>
              <mc:Fallback>
                <p:oleObj name="Equation" r:id="rId6" imgW="164880" imgH="177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088" y="3076575"/>
                        <a:ext cx="438150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10800000" flipV="1">
            <a:off x="4886325" y="3468688"/>
            <a:ext cx="684213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597400" y="4116388"/>
          <a:ext cx="4079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4116388"/>
                        <a:ext cx="407988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057900" y="4114800"/>
          <a:ext cx="4397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4114800"/>
                        <a:ext cx="43973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5867400" y="2219325"/>
          <a:ext cx="3016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203040" imgH="393480" progId="Equation.DSMT4">
                  <p:embed/>
                </p:oleObj>
              </mc:Choice>
              <mc:Fallback>
                <p:oleObj name="Equation" r:id="rId12" imgW="203040" imgH="393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19325"/>
                        <a:ext cx="301625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316788" y="2233613"/>
          <a:ext cx="300037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203040" imgH="393480" progId="Equation.DSMT4">
                  <p:embed/>
                </p:oleObj>
              </mc:Choice>
              <mc:Fallback>
                <p:oleObj name="Equation" r:id="rId14" imgW="203040" imgH="393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6788" y="2233613"/>
                        <a:ext cx="300037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808538" y="3368675"/>
          <a:ext cx="4318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291960" imgH="393480" progId="Equation.DSMT4">
                  <p:embed/>
                </p:oleObj>
              </mc:Choice>
              <mc:Fallback>
                <p:oleObj name="Equation" r:id="rId16" imgW="291960" imgH="393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3368675"/>
                        <a:ext cx="43180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H="1" flipV="1">
            <a:off x="5570538" y="3484563"/>
            <a:ext cx="684212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5903913" y="3370263"/>
          <a:ext cx="4318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291960" imgH="393480" progId="Equation.DSMT4">
                  <p:embed/>
                </p:oleObj>
              </mc:Choice>
              <mc:Fallback>
                <p:oleObj name="Equation" r:id="rId18" imgW="291960" imgH="3934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3370263"/>
                        <a:ext cx="43180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10800000" flipV="1">
            <a:off x="7126288" y="3525838"/>
            <a:ext cx="684212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6851650" y="4186238"/>
          <a:ext cx="4079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152280" imgH="164880" progId="Equation.DSMT4">
                  <p:embed/>
                </p:oleObj>
              </mc:Choice>
              <mc:Fallback>
                <p:oleObj name="Equation" r:id="rId20" imgW="152280" imgH="16488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1650" y="4186238"/>
                        <a:ext cx="407988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8297863" y="4157663"/>
          <a:ext cx="4397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164880" imgH="177480" progId="Equation.DSMT4">
                  <p:embed/>
                </p:oleObj>
              </mc:Choice>
              <mc:Fallback>
                <p:oleObj name="Equation" r:id="rId22" imgW="164880" imgH="1774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7863" y="4157663"/>
                        <a:ext cx="4397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7040563" y="3411538"/>
          <a:ext cx="4508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304560" imgH="393480" progId="Equation.DSMT4">
                  <p:embed/>
                </p:oleObj>
              </mc:Choice>
              <mc:Fallback>
                <p:oleObj name="Equation" r:id="rId24" imgW="304560" imgH="393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3" y="3411538"/>
                        <a:ext cx="45085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H="1" flipV="1">
            <a:off x="7810500" y="3541713"/>
            <a:ext cx="685800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8172450" y="3454400"/>
          <a:ext cx="4318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291960" imgH="393480" progId="Equation.DSMT4">
                  <p:embed/>
                </p:oleObj>
              </mc:Choice>
              <mc:Fallback>
                <p:oleObj name="Equation" r:id="rId26" imgW="291960" imgH="39348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50" y="3454400"/>
                        <a:ext cx="43180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58763" y="2538413"/>
            <a:ext cx="411480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A marble is drawn from bag A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1938" y="3168650"/>
            <a:ext cx="4392612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number of marbles in bag B</a:t>
            </a:r>
          </a:p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will increase 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295275" y="4683125"/>
          <a:ext cx="218916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8" imgW="1104840" imgH="253800" progId="Equation.DSMT4">
                  <p:embed/>
                </p:oleObj>
              </mc:Choice>
              <mc:Fallback>
                <p:oleObj name="Equation" r:id="rId28" imgW="1104840" imgH="25380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4683125"/>
                        <a:ext cx="2189163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2560638" y="4672013"/>
          <a:ext cx="150971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0" imgW="761760" imgH="253800" progId="Equation.DSMT4">
                  <p:embed/>
                </p:oleObj>
              </mc:Choice>
              <mc:Fallback>
                <p:oleObj name="Equation" r:id="rId30" imgW="761760" imgH="25380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4672013"/>
                        <a:ext cx="1509712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4148138" y="4659313"/>
          <a:ext cx="13081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2" imgW="660240" imgH="253800" progId="Equation.DSMT4">
                  <p:embed/>
                </p:oleObj>
              </mc:Choice>
              <mc:Fallback>
                <p:oleObj name="Equation" r:id="rId32" imgW="660240" imgH="25380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4659313"/>
                        <a:ext cx="1308100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254250" y="5122863"/>
          <a:ext cx="229076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4" imgW="1155600" imgH="393480" progId="Equation.DSMT4">
                  <p:embed/>
                </p:oleObj>
              </mc:Choice>
              <mc:Fallback>
                <p:oleObj name="Equation" r:id="rId34" imgW="1155600" imgH="39348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5122863"/>
                        <a:ext cx="2290763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252663" y="5951538"/>
          <a:ext cx="8064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6" imgW="406080" imgH="393480" progId="Equation.DSMT4">
                  <p:embed/>
                </p:oleObj>
              </mc:Choice>
              <mc:Fallback>
                <p:oleObj name="Equation" r:id="rId36" imgW="406080" imgH="393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5951538"/>
                        <a:ext cx="806450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3213100" y="5946775"/>
          <a:ext cx="655638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8" imgW="330120" imgH="393480" progId="Equation.DSMT4">
                  <p:embed/>
                </p:oleObj>
              </mc:Choice>
              <mc:Fallback>
                <p:oleObj name="Equation" r:id="rId38" imgW="330120" imgH="39348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5946775"/>
                        <a:ext cx="655638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404813"/>
            <a:ext cx="8424863" cy="35290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sz="2200"/>
              <a:t>Ex: Police report that 78% of drivers are given a breath test, 36% a blood test, and 22% both tests.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sz="2200"/>
              <a:t>a) Are giving a DWI suspect a blood test and a breath test mutually exclusive?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sz="2200"/>
              <a:t>b) Are giving the two tests independent? </a:t>
            </a:r>
          </a:p>
          <a:p>
            <a:pPr eaLnBrk="1" hangingPunct="1">
              <a:buFont typeface="Wingdings" pitchFamily="2" charset="2"/>
              <a:buNone/>
            </a:pPr>
            <a:endParaRPr lang="en-CA" sz="1200" b="1"/>
          </a:p>
          <a:p>
            <a:pPr eaLnBrk="1" hangingPunct="1">
              <a:buFont typeface="Wingdings" pitchFamily="2" charset="2"/>
              <a:buNone/>
            </a:pPr>
            <a:r>
              <a:rPr lang="en-CA" sz="2200">
                <a:solidFill>
                  <a:srgbClr val="FF0000"/>
                </a:solidFill>
              </a:rPr>
              <a:t>Soln: State the events we’re interest in. </a:t>
            </a:r>
          </a:p>
          <a:p>
            <a:pPr eaLnBrk="1" hangingPunct="1"/>
            <a:r>
              <a:rPr lang="en-CA" sz="2200">
                <a:solidFill>
                  <a:srgbClr val="FF0000"/>
                </a:solidFill>
              </a:rPr>
              <a:t>Let A = {suspect is given a breath test}.</a:t>
            </a:r>
          </a:p>
          <a:p>
            <a:pPr eaLnBrk="1" hangingPunct="1"/>
            <a:r>
              <a:rPr lang="en-CA" sz="2200">
                <a:solidFill>
                  <a:srgbClr val="FF0000"/>
                </a:solidFill>
              </a:rPr>
              <a:t>Let B = {suspect is given a blood test}.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795963" y="2997200"/>
          <a:ext cx="14811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799920" imgH="253800" progId="Equation.DSMT4">
                  <p:embed/>
                </p:oleObj>
              </mc:Choice>
              <mc:Fallback>
                <p:oleObj name="Equation" r:id="rId4" imgW="799920" imgH="2538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2997200"/>
                        <a:ext cx="148113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795963" y="3429000"/>
          <a:ext cx="14811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799920" imgH="253800" progId="Equation.DSMT4">
                  <p:embed/>
                </p:oleObj>
              </mc:Choice>
              <mc:Fallback>
                <p:oleObj name="Equation" r:id="rId6" imgW="799920" imgH="25380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429000"/>
                        <a:ext cx="148113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795963" y="3789363"/>
          <a:ext cx="19510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1054080" imgH="253800" progId="Equation.DSMT4">
                  <p:embed/>
                </p:oleObj>
              </mc:Choice>
              <mc:Fallback>
                <p:oleObj name="Equation" r:id="rId8" imgW="1054080" imgH="2538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789363"/>
                        <a:ext cx="195103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9388" y="4365625"/>
            <a:ext cx="60198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a) If the two events are mutually exclusive then: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6084888" y="4365625"/>
          <a:ext cx="15986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863280" imgH="253800" progId="Equation.DSMT4">
                  <p:embed/>
                </p:oleObj>
              </mc:Choice>
              <mc:Fallback>
                <p:oleObj name="Equation" r:id="rId10" imgW="863280" imgH="25380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4365625"/>
                        <a:ext cx="1598612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9388" y="4797425"/>
            <a:ext cx="70897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Since the intersection is not empty, then they are not M.E.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388" y="5508625"/>
            <a:ext cx="52800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b) If the two events are independent then: </a:t>
            </a: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5376863" y="5480050"/>
          <a:ext cx="29400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1587240" imgH="253800" progId="Equation.DSMT4">
                  <p:embed/>
                </p:oleObj>
              </mc:Choice>
              <mc:Fallback>
                <p:oleObj name="Equation" r:id="rId12" imgW="1587240" imgH="253800" progId="Equation.DSMT4">
                  <p:embed/>
                  <p:pic>
                    <p:nvPicPr>
                      <p:cNvPr id="1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5480050"/>
                        <a:ext cx="294005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4213" y="5805488"/>
          <a:ext cx="30575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650960" imgH="253800" progId="Equation.DSMT4">
                  <p:embed/>
                </p:oleObj>
              </mc:Choice>
              <mc:Fallback>
                <p:oleObj name="Equation" r:id="rId14" imgW="1650960" imgH="253800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805488"/>
                        <a:ext cx="30575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779838" y="5907088"/>
          <a:ext cx="108108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5907088"/>
                        <a:ext cx="1081087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1042988" y="6237288"/>
          <a:ext cx="19510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1054080" imgH="253800" progId="Equation.DSMT4">
                  <p:embed/>
                </p:oleObj>
              </mc:Choice>
              <mc:Fallback>
                <p:oleObj name="Equation" r:id="rId18" imgW="1054080" imgH="253800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6237288"/>
                        <a:ext cx="195103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0813" y="6237288"/>
            <a:ext cx="37798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Not equal, so not independent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8B46E-14A4-4949-B69F-95236E6AA5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152400"/>
            <a:ext cx="8915400" cy="12192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 man has 2 dimes, 2 nickels, and 2 quarters.  If he randomly selects two coins, what is the probability that his value will be 30 cents or more? </a:t>
            </a:r>
          </a:p>
        </p:txBody>
      </p:sp>
    </p:spTree>
    <p:extLst>
      <p:ext uri="{BB962C8B-B14F-4D97-AF65-F5344CB8AC3E}">
        <p14:creationId xmlns:p14="http://schemas.microsoft.com/office/powerpoint/2010/main" val="365754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675" cy="725487"/>
          </a:xfrm>
        </p:spPr>
        <p:txBody>
          <a:bodyPr/>
          <a:lstStyle/>
          <a:p>
            <a:pPr>
              <a:defRPr/>
            </a:pPr>
            <a:r>
              <a:rPr lang="en-CA" dirty="0"/>
              <a:t>Independent Events: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1000125"/>
            <a:ext cx="8572500" cy="2643188"/>
          </a:xfrm>
        </p:spPr>
        <p:txBody>
          <a:bodyPr>
            <a:normAutofit lnSpcReduction="10000"/>
          </a:bodyPr>
          <a:lstStyle/>
          <a:p>
            <a:r>
              <a:rPr lang="en-CA" sz="2200" dirty="0"/>
              <a:t>2 events that do not affect each other’s outcome</a:t>
            </a:r>
          </a:p>
          <a:p>
            <a:pPr lvl="1"/>
            <a:r>
              <a:rPr lang="en-CA" dirty="0" err="1"/>
              <a:t>ie</a:t>
            </a:r>
            <a:r>
              <a:rPr lang="en-CA" dirty="0"/>
              <a:t>: flipping a coin </a:t>
            </a:r>
            <a:r>
              <a:rPr lang="en-CA" dirty="0">
                <a:sym typeface="Wingdings" pitchFamily="2" charset="2"/>
              </a:rPr>
              <a:t> outcome from each flip is independent</a:t>
            </a:r>
          </a:p>
          <a:p>
            <a:pPr lvl="1"/>
            <a:r>
              <a:rPr lang="en-CA" dirty="0"/>
              <a:t>rolling a dice </a:t>
            </a:r>
            <a:r>
              <a:rPr lang="en-CA" dirty="0">
                <a:sym typeface="Wingdings" pitchFamily="2" charset="2"/>
              </a:rPr>
              <a:t> each roll has a different outcome</a:t>
            </a:r>
          </a:p>
          <a:p>
            <a:pPr lvl="1"/>
            <a:r>
              <a:rPr lang="en-CA" dirty="0"/>
              <a:t>drawing cards from a deck with replacement, each card that is drawn is independent</a:t>
            </a:r>
          </a:p>
          <a:p>
            <a:r>
              <a:rPr lang="en-CA" sz="2200" dirty="0"/>
              <a:t>If  2 events “A” and “B” are independent, then the outcomes of them both happening together is product of their probability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28625" y="4429125"/>
          <a:ext cx="235743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939600" imgH="253800" progId="Equation.DSMT4">
                  <p:embed/>
                </p:oleObj>
              </mc:Choice>
              <mc:Fallback>
                <p:oleObj name="Equation" r:id="rId4" imgW="939600" imgH="253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4429125"/>
                        <a:ext cx="2357438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786063" y="4429125"/>
          <a:ext cx="23939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850680" imgH="253800" progId="Equation.DSMT4">
                  <p:embed/>
                </p:oleObj>
              </mc:Choice>
              <mc:Fallback>
                <p:oleObj name="Equation" r:id="rId6" imgW="85068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4429125"/>
                        <a:ext cx="23939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572125" y="3714750"/>
            <a:ext cx="2643188" cy="292893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6770688" y="4224338"/>
            <a:ext cx="1079500" cy="10795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5997575" y="4214813"/>
            <a:ext cx="1079500" cy="10810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995988" y="4225925"/>
            <a:ext cx="1862137" cy="1101725"/>
            <a:chOff x="6400799" y="3074555"/>
            <a:chExt cx="1862128" cy="1103003"/>
          </a:xfrm>
        </p:grpSpPr>
        <p:sp>
          <p:nvSpPr>
            <p:cNvPr id="17" name="Chord 16"/>
            <p:cNvSpPr/>
            <p:nvPr/>
          </p:nvSpPr>
          <p:spPr>
            <a:xfrm>
              <a:off x="6400799" y="3074555"/>
              <a:ext cx="1079495" cy="1080752"/>
            </a:xfrm>
            <a:prstGeom prst="chord">
              <a:avLst>
                <a:gd name="adj1" fmla="val 19061571"/>
                <a:gd name="adj2" fmla="val 2672934"/>
              </a:avLst>
            </a:prstGeom>
            <a:solidFill>
              <a:srgbClr val="7030A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" name="Chord 17"/>
            <p:cNvSpPr/>
            <p:nvPr/>
          </p:nvSpPr>
          <p:spPr>
            <a:xfrm flipH="1">
              <a:off x="7183432" y="3096806"/>
              <a:ext cx="1079495" cy="1080752"/>
            </a:xfrm>
            <a:prstGeom prst="chord">
              <a:avLst>
                <a:gd name="adj1" fmla="val 18945583"/>
                <a:gd name="adj2" fmla="val 2513561"/>
              </a:avLst>
            </a:prstGeom>
            <a:solidFill>
              <a:srgbClr val="7030A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6357938" y="3786188"/>
          <a:ext cx="3429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1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3786188"/>
                        <a:ext cx="3429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7143750" y="3786188"/>
          <a:ext cx="3429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52280" imgH="164880" progId="Equation.DSMT4">
                  <p:embed/>
                </p:oleObj>
              </mc:Choice>
              <mc:Fallback>
                <p:oleObj name="Equation" r:id="rId10" imgW="152280" imgH="164880" progId="Equation.DSMT4">
                  <p:embed/>
                  <p:pic>
                    <p:nvPicPr>
                      <p:cNvPr id="2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3786188"/>
                        <a:ext cx="3429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6143625" y="5572125"/>
          <a:ext cx="14287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812520" imgH="253800" progId="Equation.DSMT4">
                  <p:embed/>
                </p:oleObj>
              </mc:Choice>
              <mc:Fallback>
                <p:oleObj name="Equation" r:id="rId12" imgW="812520" imgH="253800" progId="Equation.DSMT4">
                  <p:embed/>
                  <p:pic>
                    <p:nvPicPr>
                      <p:cNvPr id="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25" y="5572125"/>
                        <a:ext cx="14287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Freeform 22"/>
          <p:cNvSpPr/>
          <p:nvPr/>
        </p:nvSpPr>
        <p:spPr>
          <a:xfrm>
            <a:off x="6911975" y="4787900"/>
            <a:ext cx="528638" cy="873125"/>
          </a:xfrm>
          <a:custGeom>
            <a:avLst/>
            <a:gdLst>
              <a:gd name="connsiteX0" fmla="*/ 26894 w 528918"/>
              <a:gd name="connsiteY0" fmla="*/ 874059 h 874059"/>
              <a:gd name="connsiteX1" fmla="*/ 524436 w 528918"/>
              <a:gd name="connsiteY1" fmla="*/ 376518 h 874059"/>
              <a:gd name="connsiteX2" fmla="*/ 0 w 528918"/>
              <a:gd name="connsiteY2" fmla="*/ 0 h 874059"/>
              <a:gd name="connsiteX3" fmla="*/ 0 w 528918"/>
              <a:gd name="connsiteY3" fmla="*/ 0 h 874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8918" h="874059">
                <a:moveTo>
                  <a:pt x="26894" y="874059"/>
                </a:moveTo>
                <a:cubicBezTo>
                  <a:pt x="277906" y="698127"/>
                  <a:pt x="528918" y="522195"/>
                  <a:pt x="524436" y="376518"/>
                </a:cubicBezTo>
                <a:cubicBezTo>
                  <a:pt x="519954" y="230842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12"/>
          <p:cNvGraphicFramePr>
            <a:graphicFrameLocks noChangeAspect="1"/>
          </p:cNvGraphicFramePr>
          <p:nvPr/>
        </p:nvGraphicFramePr>
        <p:xfrm>
          <a:off x="6072188" y="6000750"/>
          <a:ext cx="169703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965160" imgH="253800" progId="Equation.DSMT4">
                  <p:embed/>
                </p:oleObj>
              </mc:Choice>
              <mc:Fallback>
                <p:oleObj name="Equation" r:id="rId14" imgW="965160" imgH="253800" progId="Equation.DSMT4">
                  <p:embed/>
                  <p:pic>
                    <p:nvPicPr>
                      <p:cNvPr id="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6000750"/>
                        <a:ext cx="169703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357188" y="4286250"/>
            <a:ext cx="4929187" cy="85725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8338" y="5486400"/>
            <a:ext cx="42481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This formula only applies when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A &amp; B are independent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3" grpId="0" animBg="1"/>
      <p:bldP spid="25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9" y="200807"/>
            <a:ext cx="8922871" cy="74468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300" dirty="0"/>
              <a:t>Ex: 2 Dice are rolled, Given the events:</a:t>
            </a:r>
            <a:br>
              <a:rPr lang="en-CA" sz="2300" dirty="0"/>
            </a:br>
            <a:r>
              <a:rPr lang="en-CA" sz="2300" dirty="0"/>
              <a:t>A – 1</a:t>
            </a:r>
            <a:r>
              <a:rPr lang="en-CA" sz="2300" baseline="30000" dirty="0"/>
              <a:t>st</a:t>
            </a:r>
            <a:r>
              <a:rPr lang="en-CA" sz="2300" dirty="0"/>
              <a:t> roll is Odd       B – 2</a:t>
            </a:r>
            <a:r>
              <a:rPr lang="en-CA" sz="2300" baseline="30000" dirty="0"/>
              <a:t>nd</a:t>
            </a:r>
            <a:r>
              <a:rPr lang="en-CA" sz="2300" dirty="0"/>
              <a:t> Roll is a 3     Find P(A &amp; B)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969822"/>
              </p:ext>
            </p:extLst>
          </p:nvPr>
        </p:nvGraphicFramePr>
        <p:xfrm>
          <a:off x="228600" y="1568100"/>
          <a:ext cx="93662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68100"/>
                        <a:ext cx="936625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807528"/>
              </p:ext>
            </p:extLst>
          </p:nvPr>
        </p:nvGraphicFramePr>
        <p:xfrm>
          <a:off x="4319028" y="1156937"/>
          <a:ext cx="19970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939600" imgH="253800" progId="Equation.DSMT4">
                  <p:embed/>
                </p:oleObj>
              </mc:Choice>
              <mc:Fallback>
                <p:oleObj name="Equation" r:id="rId6" imgW="93960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028" y="1156937"/>
                        <a:ext cx="1997075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502900"/>
              </p:ext>
            </p:extLst>
          </p:nvPr>
        </p:nvGraphicFramePr>
        <p:xfrm>
          <a:off x="1137678" y="1381942"/>
          <a:ext cx="280988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678" y="1381942"/>
                        <a:ext cx="280988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583061"/>
              </p:ext>
            </p:extLst>
          </p:nvPr>
        </p:nvGraphicFramePr>
        <p:xfrm>
          <a:off x="2233613" y="1579212"/>
          <a:ext cx="9366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07960" imgH="253800" progId="Equation.DSMT4">
                  <p:embed/>
                </p:oleObj>
              </mc:Choice>
              <mc:Fallback>
                <p:oleObj name="Equation" r:id="rId10" imgW="507960" imgH="2538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1579212"/>
                        <a:ext cx="9366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913295"/>
              </p:ext>
            </p:extLst>
          </p:nvPr>
        </p:nvGraphicFramePr>
        <p:xfrm>
          <a:off x="3153803" y="1393055"/>
          <a:ext cx="25717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39680" imgH="393480" progId="Equation.DSMT4">
                  <p:embed/>
                </p:oleObj>
              </mc:Choice>
              <mc:Fallback>
                <p:oleObj name="Equation" r:id="rId12" imgW="139680" imgH="393480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803" y="1393055"/>
                        <a:ext cx="257175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8600" y="1006918"/>
            <a:ext cx="4052887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2 events are independent</a:t>
            </a: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479308"/>
              </p:ext>
            </p:extLst>
          </p:nvPr>
        </p:nvGraphicFramePr>
        <p:xfrm>
          <a:off x="6346265" y="1125187"/>
          <a:ext cx="211613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850680" imgH="253800" progId="Equation.DSMT4">
                  <p:embed/>
                </p:oleObj>
              </mc:Choice>
              <mc:Fallback>
                <p:oleObj name="Equation" r:id="rId14" imgW="850680" imgH="25380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265" y="1125187"/>
                        <a:ext cx="2116138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786092"/>
              </p:ext>
            </p:extLst>
          </p:nvPr>
        </p:nvGraphicFramePr>
        <p:xfrm>
          <a:off x="5997483" y="1660968"/>
          <a:ext cx="9540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431640" imgH="393480" progId="Equation.DSMT4">
                  <p:embed/>
                </p:oleObj>
              </mc:Choice>
              <mc:Fallback>
                <p:oleObj name="Equation" r:id="rId16" imgW="431640" imgH="393480" progId="Equation.DSMT4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483" y="1660968"/>
                        <a:ext cx="9540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458750"/>
              </p:ext>
            </p:extLst>
          </p:nvPr>
        </p:nvGraphicFramePr>
        <p:xfrm>
          <a:off x="6964503" y="1685481"/>
          <a:ext cx="46831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215640" imgH="393480" progId="Equation.DSMT4">
                  <p:embed/>
                </p:oleObj>
              </mc:Choice>
              <mc:Fallback>
                <p:oleObj name="Equation" r:id="rId18" imgW="215640" imgH="39348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4503" y="1685481"/>
                        <a:ext cx="468313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04246"/>
              </p:ext>
            </p:extLst>
          </p:nvPr>
        </p:nvGraphicFramePr>
        <p:xfrm>
          <a:off x="7472362" y="1629218"/>
          <a:ext cx="75723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342720" imgH="393480" progId="Equation.DSMT4">
                  <p:embed/>
                </p:oleObj>
              </mc:Choice>
              <mc:Fallback>
                <p:oleObj name="Equation" r:id="rId20" imgW="342720" imgH="393480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2362" y="1629218"/>
                        <a:ext cx="75723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2400" y="2057400"/>
            <a:ext cx="4472699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One way to check your answer 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is to count the number of desired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outcomes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729153"/>
              </p:ext>
            </p:extLst>
          </p:nvPr>
        </p:nvGraphicFramePr>
        <p:xfrm>
          <a:off x="4522415" y="2068000"/>
          <a:ext cx="608013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330120" imgH="253800" progId="Equation.DSMT4">
                  <p:embed/>
                </p:oleObj>
              </mc:Choice>
              <mc:Fallback>
                <p:oleObj name="Equation" r:id="rId22" imgW="330120" imgH="253800" progId="Equation.DSMT4">
                  <p:embed/>
                  <p:pic>
                    <p:nvPicPr>
                      <p:cNvPr id="1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415" y="2068000"/>
                        <a:ext cx="608013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432107"/>
              </p:ext>
            </p:extLst>
          </p:nvPr>
        </p:nvGraphicFramePr>
        <p:xfrm>
          <a:off x="5096055" y="2075082"/>
          <a:ext cx="6540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355320" imgH="253800" progId="Equation.DSMT4">
                  <p:embed/>
                </p:oleObj>
              </mc:Choice>
              <mc:Fallback>
                <p:oleObj name="Equation" r:id="rId24" imgW="355320" imgH="253800" progId="Equation.DSMT4">
                  <p:embed/>
                  <p:pic>
                    <p:nvPicPr>
                      <p:cNvPr id="1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055" y="2075082"/>
                        <a:ext cx="654050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637145"/>
              </p:ext>
            </p:extLst>
          </p:nvPr>
        </p:nvGraphicFramePr>
        <p:xfrm>
          <a:off x="4803403" y="2458339"/>
          <a:ext cx="6540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355320" imgH="253800" progId="Equation.DSMT4">
                  <p:embed/>
                </p:oleObj>
              </mc:Choice>
              <mc:Fallback>
                <p:oleObj name="Equation" r:id="rId26" imgW="355320" imgH="253800" progId="Equation.DSMT4">
                  <p:embed/>
                  <p:pic>
                    <p:nvPicPr>
                      <p:cNvPr id="1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403" y="2458339"/>
                        <a:ext cx="654050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068337"/>
              </p:ext>
            </p:extLst>
          </p:nvPr>
        </p:nvGraphicFramePr>
        <p:xfrm>
          <a:off x="4267200" y="2783378"/>
          <a:ext cx="19970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939600" imgH="253800" progId="Equation.DSMT4">
                  <p:embed/>
                </p:oleObj>
              </mc:Choice>
              <mc:Fallback>
                <p:oleObj name="Equation" r:id="rId28" imgW="939600" imgH="253800" progId="Equation.DSMT4">
                  <p:embed/>
                  <p:pic>
                    <p:nvPicPr>
                      <p:cNvPr id="1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83378"/>
                        <a:ext cx="1997075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976158"/>
              </p:ext>
            </p:extLst>
          </p:nvPr>
        </p:nvGraphicFramePr>
        <p:xfrm>
          <a:off x="6257551" y="2611087"/>
          <a:ext cx="45878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9" imgW="215640" imgH="393480" progId="Equation.DSMT4">
                  <p:embed/>
                </p:oleObj>
              </mc:Choice>
              <mc:Fallback>
                <p:oleObj name="Equation" r:id="rId29" imgW="215640" imgH="393480" progId="Equation.DSMT4">
                  <p:embed/>
                  <p:pic>
                    <p:nvPicPr>
                      <p:cNvPr id="1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551" y="2611087"/>
                        <a:ext cx="458787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117225"/>
              </p:ext>
            </p:extLst>
          </p:nvPr>
        </p:nvGraphicFramePr>
        <p:xfrm>
          <a:off x="6742534" y="2619842"/>
          <a:ext cx="70167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1" imgW="330120" imgH="393480" progId="Equation.DSMT4">
                  <p:embed/>
                </p:oleObj>
              </mc:Choice>
              <mc:Fallback>
                <p:oleObj name="Equation" r:id="rId31" imgW="330120" imgH="393480" progId="Equation.DSMT4">
                  <p:embed/>
                  <p:pic>
                    <p:nvPicPr>
                      <p:cNvPr id="2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534" y="2619842"/>
                        <a:ext cx="701675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Text Box 5"/>
          <p:cNvSpPr txBox="1">
            <a:spLocks noChangeArrowheads="1"/>
          </p:cNvSpPr>
          <p:nvPr/>
        </p:nvSpPr>
        <p:spPr bwMode="auto">
          <a:xfrm>
            <a:off x="4921952" y="6629400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3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2C41B13-6450-4964-A4DC-31311A428791}"/>
              </a:ext>
            </a:extLst>
          </p:cNvPr>
          <p:cNvSpPr txBox="1">
            <a:spLocks/>
          </p:cNvSpPr>
          <p:nvPr/>
        </p:nvSpPr>
        <p:spPr>
          <a:xfrm>
            <a:off x="38101" y="3388519"/>
            <a:ext cx="8991600" cy="770651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200" dirty="0"/>
              <a:t>Ex: a bias coin is flipped 3 times.  P(heads) = 0.75   What is the prob. of getting a Tails, Heads, and then Tails in this order?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AD3A15-A5CD-481E-8D6E-D65AFDBFBFD7}"/>
              </a:ext>
            </a:extLst>
          </p:cNvPr>
          <p:cNvSpPr txBox="1"/>
          <p:nvPr/>
        </p:nvSpPr>
        <p:spPr>
          <a:xfrm>
            <a:off x="152400" y="4152108"/>
            <a:ext cx="4427537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probability of heads is 0.75,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D346E1B-D25D-4FC8-B9E6-F90284D27631}"/>
              </a:ext>
            </a:extLst>
          </p:cNvPr>
          <p:cNvSpPr txBox="1"/>
          <p:nvPr/>
        </p:nvSpPr>
        <p:spPr>
          <a:xfrm>
            <a:off x="171450" y="4641058"/>
            <a:ext cx="4754562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Then the probability of tails is 0.25</a:t>
            </a:r>
          </a:p>
        </p:txBody>
      </p:sp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FC3F1C4B-C29A-4DF0-8FAE-E530A3E60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084972"/>
              </p:ext>
            </p:extLst>
          </p:nvPr>
        </p:nvGraphicFramePr>
        <p:xfrm>
          <a:off x="4948237" y="4144170"/>
          <a:ext cx="15462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838080" imgH="253800" progId="Equation.DSMT4">
                  <p:embed/>
                </p:oleObj>
              </mc:Choice>
              <mc:Fallback>
                <p:oleObj name="Equation" r:id="rId34" imgW="838080" imgH="253800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FC3F1C4B-C29A-4DF0-8FAE-E530A3E60B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7" y="4144170"/>
                        <a:ext cx="15462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0F35A11B-A5D6-4532-B7A1-FF6BD617D8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730867"/>
              </p:ext>
            </p:extLst>
          </p:nvPr>
        </p:nvGraphicFramePr>
        <p:xfrm>
          <a:off x="5054600" y="4660108"/>
          <a:ext cx="1474787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799920" imgH="253800" progId="Equation.DSMT4">
                  <p:embed/>
                </p:oleObj>
              </mc:Choice>
              <mc:Fallback>
                <p:oleObj name="Equation" r:id="rId36" imgW="799920" imgH="25380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0F35A11B-A5D6-4532-B7A1-FF6BD617D8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660108"/>
                        <a:ext cx="1474787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8871B43F-A17D-4C71-8EE2-85DF834FCD6F}"/>
              </a:ext>
            </a:extLst>
          </p:cNvPr>
          <p:cNvSpPr txBox="1"/>
          <p:nvPr/>
        </p:nvSpPr>
        <p:spPr>
          <a:xfrm>
            <a:off x="6796509" y="4174238"/>
            <a:ext cx="219509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Note: Each event is independent</a:t>
            </a:r>
          </a:p>
        </p:txBody>
      </p: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F32C1E51-6938-4094-9F85-974705315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297603"/>
              </p:ext>
            </p:extLst>
          </p:nvPr>
        </p:nvGraphicFramePr>
        <p:xfrm>
          <a:off x="295275" y="5119690"/>
          <a:ext cx="24638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1054080" imgH="253800" progId="Equation.DSMT4">
                  <p:embed/>
                </p:oleObj>
              </mc:Choice>
              <mc:Fallback>
                <p:oleObj name="Equation" r:id="rId38" imgW="1054080" imgH="25380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F32C1E51-6938-4094-9F85-9747053158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5119690"/>
                        <a:ext cx="2463800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0CEA5B10-AEE0-41C5-A848-376BEA8AB2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005717"/>
              </p:ext>
            </p:extLst>
          </p:nvPr>
        </p:nvGraphicFramePr>
        <p:xfrm>
          <a:off x="2822575" y="5130802"/>
          <a:ext cx="308768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1320480" imgH="253800" progId="Equation.DSMT4">
                  <p:embed/>
                </p:oleObj>
              </mc:Choice>
              <mc:Fallback>
                <p:oleObj name="Equation" r:id="rId40" imgW="1320480" imgH="253800" progId="Equation.DSMT4">
                  <p:embed/>
                  <p:pic>
                    <p:nvPicPr>
                      <p:cNvPr id="28" name="Object 5">
                        <a:extLst>
                          <a:ext uri="{FF2B5EF4-FFF2-40B4-BE49-F238E27FC236}">
                            <a16:creationId xmlns:a16="http://schemas.microsoft.com/office/drawing/2014/main" id="{0CEA5B10-AEE0-41C5-A848-376BEA8AB2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5130802"/>
                        <a:ext cx="3087688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8F185404-9CF8-446E-B5E0-7BD6EBB8F4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500898"/>
              </p:ext>
            </p:extLst>
          </p:nvPr>
        </p:nvGraphicFramePr>
        <p:xfrm>
          <a:off x="2590800" y="5615783"/>
          <a:ext cx="219710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939600" imgH="393480" progId="Equation.DSMT4">
                  <p:embed/>
                </p:oleObj>
              </mc:Choice>
              <mc:Fallback>
                <p:oleObj name="Equation" r:id="rId42" imgW="939600" imgH="39348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8F185404-9CF8-446E-B5E0-7BD6EBB8F4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615783"/>
                        <a:ext cx="2197100" cy="919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>
            <a:extLst>
              <a:ext uri="{FF2B5EF4-FFF2-40B4-BE49-F238E27FC236}">
                <a16:creationId xmlns:a16="http://schemas.microsoft.com/office/drawing/2014/main" id="{2E2DEC22-617D-463D-8A3E-D04CD0536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409768"/>
              </p:ext>
            </p:extLst>
          </p:nvPr>
        </p:nvGraphicFramePr>
        <p:xfrm>
          <a:off x="4815892" y="5606527"/>
          <a:ext cx="830262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355320" imgH="393480" progId="Equation.DSMT4">
                  <p:embed/>
                </p:oleObj>
              </mc:Choice>
              <mc:Fallback>
                <p:oleObj name="Equation" r:id="rId44" imgW="355320" imgH="393480" progId="Equation.DSMT4">
                  <p:embed/>
                  <p:pic>
                    <p:nvPicPr>
                      <p:cNvPr id="30" name="Object 7">
                        <a:extLst>
                          <a:ext uri="{FF2B5EF4-FFF2-40B4-BE49-F238E27FC236}">
                            <a16:creationId xmlns:a16="http://schemas.microsoft.com/office/drawing/2014/main" id="{2E2DEC22-617D-463D-8A3E-D04CD05368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892" y="5606527"/>
                        <a:ext cx="830262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22" grpId="0"/>
      <p:bldP spid="23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5541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200" dirty="0"/>
              <a:t>Ex: The probability of getting an “A” in math 10 is 60% and the probability of getting an “A” in English is 40%.  If the probability of getting an “A” in both subjects is 30%, then are the two events independent?  </a:t>
            </a:r>
          </a:p>
        </p:txBody>
      </p:sp>
      <p:sp>
        <p:nvSpPr>
          <p:cNvPr id="308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1"/>
          <p:cNvGrpSpPr>
            <a:grpSpLocks/>
          </p:cNvGrpSpPr>
          <p:nvPr/>
        </p:nvGrpSpPr>
        <p:grpSpPr bwMode="auto">
          <a:xfrm flipH="1">
            <a:off x="5378450" y="2862263"/>
            <a:ext cx="2965450" cy="1393825"/>
            <a:chOff x="4597439" y="4633297"/>
            <a:chExt cx="2963942" cy="1393430"/>
          </a:xfrm>
        </p:grpSpPr>
        <p:sp>
          <p:nvSpPr>
            <p:cNvPr id="33" name="Oval 32"/>
            <p:cNvSpPr/>
            <p:nvPr/>
          </p:nvSpPr>
          <p:spPr>
            <a:xfrm flipH="1">
              <a:off x="4925884" y="4676147"/>
              <a:ext cx="1429611" cy="1298207"/>
            </a:xfrm>
            <a:prstGeom prst="ellipse">
              <a:avLst/>
            </a:prstGeom>
            <a:solidFill>
              <a:srgbClr val="0070C0">
                <a:alpha val="5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4" name="Chord 33"/>
            <p:cNvSpPr/>
            <p:nvPr/>
          </p:nvSpPr>
          <p:spPr bwMode="auto">
            <a:xfrm>
              <a:off x="4597439" y="4633297"/>
              <a:ext cx="1748535" cy="1385494"/>
            </a:xfrm>
            <a:prstGeom prst="chord">
              <a:avLst>
                <a:gd name="adj1" fmla="val 19061571"/>
                <a:gd name="adj2" fmla="val 267293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5" name="Chord 34"/>
            <p:cNvSpPr/>
            <p:nvPr/>
          </p:nvSpPr>
          <p:spPr bwMode="auto">
            <a:xfrm flipH="1">
              <a:off x="5692257" y="4649168"/>
              <a:ext cx="1869124" cy="1377559"/>
            </a:xfrm>
            <a:prstGeom prst="chord">
              <a:avLst>
                <a:gd name="adj1" fmla="val 19024408"/>
                <a:gd name="adj2" fmla="val 251356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0" y="515938"/>
            <a:ext cx="8404225" cy="17573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Event A –getting an “a” in Math</a:t>
            </a:r>
            <a:br>
              <a:rPr lang="en-CA" sz="2500" dirty="0"/>
            </a:br>
            <a:br>
              <a:rPr lang="en-CA" sz="1200" dirty="0"/>
            </a:br>
            <a:r>
              <a:rPr lang="en-CA" sz="2500" dirty="0"/>
              <a:t>Event B – Getting an “B” in Science</a:t>
            </a:r>
            <a:br>
              <a:rPr lang="en-CA" sz="2500" dirty="0"/>
            </a:br>
            <a:r>
              <a:rPr lang="en-CA" sz="2300" dirty="0"/>
              <a:t>If both events are independent, then find the following: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795963" y="520700"/>
          <a:ext cx="13652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723600" imgH="304560" progId="Equation.DSMT4">
                  <p:embed/>
                </p:oleObj>
              </mc:Choice>
              <mc:Fallback>
                <p:oleObj name="Equation" r:id="rId4" imgW="723600" imgH="30456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520700"/>
                        <a:ext cx="136525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2"/>
          <p:cNvGraphicFramePr>
            <a:graphicFrameLocks noChangeAspect="1"/>
          </p:cNvGraphicFramePr>
          <p:nvPr/>
        </p:nvGraphicFramePr>
        <p:xfrm>
          <a:off x="6403975" y="1104900"/>
          <a:ext cx="13668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723600" imgH="304560" progId="Equation.DSMT4">
                  <p:embed/>
                </p:oleObj>
              </mc:Choice>
              <mc:Fallback>
                <p:oleObj name="Equation" r:id="rId6" imgW="723600" imgH="304560" progId="Equation.DSMT4">
                  <p:embed/>
                  <p:pic>
                    <p:nvPicPr>
                      <p:cNvPr id="409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1104900"/>
                        <a:ext cx="1366838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33388" y="2319338"/>
          <a:ext cx="20018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939600" imgH="253800" progId="Equation.DSMT4">
                  <p:embed/>
                </p:oleObj>
              </mc:Choice>
              <mc:Fallback>
                <p:oleObj name="Equation" r:id="rId8" imgW="93960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2319338"/>
                        <a:ext cx="2001837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25450" y="3609975"/>
          <a:ext cx="20288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952200" imgH="304560" progId="Equation.DSMT4">
                  <p:embed/>
                </p:oleObj>
              </mc:Choice>
              <mc:Fallback>
                <p:oleObj name="Equation" r:id="rId10" imgW="952200" imgH="30456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3609975"/>
                        <a:ext cx="202882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0213" y="5249863"/>
          <a:ext cx="20288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952200" imgH="304560" progId="Equation.DSMT4">
                  <p:embed/>
                </p:oleObj>
              </mc:Choice>
              <mc:Fallback>
                <p:oleObj name="Equation" r:id="rId12" imgW="952200" imgH="30456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5249863"/>
                        <a:ext cx="202882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545138" y="2490788"/>
            <a:ext cx="2643187" cy="190658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6596063" y="2906713"/>
            <a:ext cx="1428750" cy="12969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5822950" y="2897188"/>
            <a:ext cx="1428750" cy="129857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6330950" y="2522538"/>
          <a:ext cx="3429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52280" imgH="164880" progId="Equation.DSMT4">
                  <p:embed/>
                </p:oleObj>
              </mc:Choice>
              <mc:Fallback>
                <p:oleObj name="Equation" r:id="rId14" imgW="152280" imgH="164880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0950" y="2522538"/>
                        <a:ext cx="3429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7116763" y="2522538"/>
          <a:ext cx="3429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52280" imgH="164880" progId="Equation.DSMT4">
                  <p:embed/>
                </p:oleObj>
              </mc:Choice>
              <mc:Fallback>
                <p:oleObj name="Equation" r:id="rId16" imgW="152280" imgH="16488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6763" y="2522538"/>
                        <a:ext cx="3429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533650" y="2360613"/>
          <a:ext cx="166528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850680" imgH="253800" progId="Equation.DSMT4">
                  <p:embed/>
                </p:oleObj>
              </mc:Choice>
              <mc:Fallback>
                <p:oleObj name="Equation" r:id="rId18" imgW="850680" imgH="253800" progId="Equation.DSMT4">
                  <p:embed/>
                  <p:pic>
                    <p:nvPicPr>
                      <p:cNvPr id="256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2360613"/>
                        <a:ext cx="166528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2611438" y="2867025"/>
          <a:ext cx="87153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457200" imgH="393480" progId="Equation.DSMT4">
                  <p:embed/>
                </p:oleObj>
              </mc:Choice>
              <mc:Fallback>
                <p:oleObj name="Equation" r:id="rId20" imgW="457200" imgH="393480" progId="Equation.DSMT4">
                  <p:embed/>
                  <p:pic>
                    <p:nvPicPr>
                      <p:cNvPr id="256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2867025"/>
                        <a:ext cx="871537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3478213" y="2886075"/>
          <a:ext cx="45243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241200" imgH="393480" progId="Equation.DSMT4">
                  <p:embed/>
                </p:oleObj>
              </mc:Choice>
              <mc:Fallback>
                <p:oleObj name="Equation" r:id="rId22" imgW="241200" imgH="393480" progId="Equation.DSMT4">
                  <p:embed/>
                  <p:pic>
                    <p:nvPicPr>
                      <p:cNvPr id="256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2886075"/>
                        <a:ext cx="452437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3954463" y="2844800"/>
          <a:ext cx="690562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342720" imgH="393480" progId="Equation.DSMT4">
                  <p:embed/>
                </p:oleObj>
              </mc:Choice>
              <mc:Fallback>
                <p:oleObj name="Equation" r:id="rId24" imgW="342720" imgH="393480" progId="Equation.DSMT4">
                  <p:embed/>
                  <p:pic>
                    <p:nvPicPr>
                      <p:cNvPr id="2561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463" y="2844800"/>
                        <a:ext cx="690562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500688" y="2852738"/>
            <a:ext cx="2963862" cy="1392237"/>
            <a:chOff x="4597439" y="4633297"/>
            <a:chExt cx="2963942" cy="1393430"/>
          </a:xfrm>
        </p:grpSpPr>
        <p:sp>
          <p:nvSpPr>
            <p:cNvPr id="26" name="Oval 25"/>
            <p:cNvSpPr/>
            <p:nvPr/>
          </p:nvSpPr>
          <p:spPr>
            <a:xfrm>
              <a:off x="4926060" y="4676196"/>
              <a:ext cx="1428789" cy="1298099"/>
            </a:xfrm>
            <a:prstGeom prst="ellipse">
              <a:avLst/>
            </a:prstGeom>
            <a:solidFill>
              <a:srgbClr val="FF0000">
                <a:alpha val="5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4" name="Chord 23"/>
            <p:cNvSpPr/>
            <p:nvPr/>
          </p:nvSpPr>
          <p:spPr bwMode="auto">
            <a:xfrm>
              <a:off x="4597439" y="4633297"/>
              <a:ext cx="1747884" cy="1385486"/>
            </a:xfrm>
            <a:prstGeom prst="chord">
              <a:avLst>
                <a:gd name="adj1" fmla="val 19061571"/>
                <a:gd name="adj2" fmla="val 267293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5" name="Chord 24"/>
            <p:cNvSpPr/>
            <p:nvPr/>
          </p:nvSpPr>
          <p:spPr bwMode="auto">
            <a:xfrm flipH="1">
              <a:off x="5692844" y="4649186"/>
              <a:ext cx="1868537" cy="1377541"/>
            </a:xfrm>
            <a:prstGeom prst="chord">
              <a:avLst>
                <a:gd name="adj1" fmla="val 19024408"/>
                <a:gd name="adj2" fmla="val 251356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486400" y="2809875"/>
            <a:ext cx="2971800" cy="1466850"/>
            <a:chOff x="5918085" y="2922907"/>
            <a:chExt cx="2971784" cy="1467430"/>
          </a:xfrm>
        </p:grpSpPr>
        <p:sp>
          <p:nvSpPr>
            <p:cNvPr id="13" name="Chord 12"/>
            <p:cNvSpPr/>
            <p:nvPr/>
          </p:nvSpPr>
          <p:spPr>
            <a:xfrm>
              <a:off x="5918085" y="2922907"/>
              <a:ext cx="1747829" cy="1467430"/>
            </a:xfrm>
            <a:prstGeom prst="chord">
              <a:avLst>
                <a:gd name="adj1" fmla="val 19061571"/>
                <a:gd name="adj2" fmla="val 2672934"/>
              </a:avLst>
            </a:prstGeom>
            <a:solidFill>
              <a:srgbClr val="7030A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" name="Chord 13"/>
            <p:cNvSpPr/>
            <p:nvPr/>
          </p:nvSpPr>
          <p:spPr>
            <a:xfrm flipH="1">
              <a:off x="7021392" y="2976903"/>
              <a:ext cx="1868477" cy="1413434"/>
            </a:xfrm>
            <a:prstGeom prst="chord">
              <a:avLst>
                <a:gd name="adj1" fmla="val 18945583"/>
                <a:gd name="adj2" fmla="val 2513561"/>
              </a:avLst>
            </a:prstGeom>
            <a:solidFill>
              <a:srgbClr val="7030A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2549525" y="3556000"/>
          <a:ext cx="103981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545760" imgH="393480" progId="Equation.DSMT4">
                  <p:embed/>
                </p:oleObj>
              </mc:Choice>
              <mc:Fallback>
                <p:oleObj name="Equation" r:id="rId26" imgW="545760" imgH="393480" progId="Equation.DSMT4">
                  <p:embed/>
                  <p:pic>
                    <p:nvPicPr>
                      <p:cNvPr id="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3556000"/>
                        <a:ext cx="1039813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/>
        </p:nvGraphicFramePr>
        <p:xfrm>
          <a:off x="6697663" y="3132138"/>
          <a:ext cx="4349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215640" imgH="393480" progId="Equation.DSMT4">
                  <p:embed/>
                </p:oleObj>
              </mc:Choice>
              <mc:Fallback>
                <p:oleObj name="Equation" r:id="rId28" imgW="215640" imgH="393480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7663" y="3132138"/>
                        <a:ext cx="43497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5"/>
          <p:cNvGraphicFramePr>
            <a:graphicFrameLocks noChangeAspect="1"/>
          </p:cNvGraphicFramePr>
          <p:nvPr/>
        </p:nvGraphicFramePr>
        <p:xfrm>
          <a:off x="2200275" y="4300538"/>
          <a:ext cx="13303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698400" imgH="393480" progId="Equation.DSMT4">
                  <p:embed/>
                </p:oleObj>
              </mc:Choice>
              <mc:Fallback>
                <p:oleObj name="Equation" r:id="rId30" imgW="698400" imgH="393480" progId="Equation.DSMT4">
                  <p:embed/>
                  <p:pic>
                    <p:nvPicPr>
                      <p:cNvPr id="2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300538"/>
                        <a:ext cx="133032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6"/>
          <p:cNvGraphicFramePr>
            <a:graphicFrameLocks noChangeAspect="1"/>
          </p:cNvGraphicFramePr>
          <p:nvPr/>
        </p:nvGraphicFramePr>
        <p:xfrm>
          <a:off x="3556000" y="4311650"/>
          <a:ext cx="6762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355320" imgH="393480" progId="Equation.DSMT4">
                  <p:embed/>
                </p:oleObj>
              </mc:Choice>
              <mc:Fallback>
                <p:oleObj name="Equation" r:id="rId32" imgW="355320" imgH="393480" progId="Equation.DSMT4">
                  <p:embed/>
                  <p:pic>
                    <p:nvPicPr>
                      <p:cNvPr id="3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311650"/>
                        <a:ext cx="6762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7"/>
          <p:cNvGraphicFramePr>
            <a:graphicFrameLocks noChangeAspect="1"/>
          </p:cNvGraphicFramePr>
          <p:nvPr/>
        </p:nvGraphicFramePr>
        <p:xfrm>
          <a:off x="6013450" y="3144838"/>
          <a:ext cx="4587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241200" imgH="393480" progId="Equation.DSMT4">
                  <p:embed/>
                </p:oleObj>
              </mc:Choice>
              <mc:Fallback>
                <p:oleObj name="Equation" r:id="rId34" imgW="241200" imgH="393480" progId="Equation.DSMT4">
                  <p:embed/>
                  <p:pic>
                    <p:nvPicPr>
                      <p:cNvPr id="3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0" y="3144838"/>
                        <a:ext cx="458788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8"/>
          <p:cNvGraphicFramePr>
            <a:graphicFrameLocks noChangeAspect="1"/>
          </p:cNvGraphicFramePr>
          <p:nvPr/>
        </p:nvGraphicFramePr>
        <p:xfrm>
          <a:off x="2560638" y="5219700"/>
          <a:ext cx="103981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545760" imgH="393480" progId="Equation.DSMT4">
                  <p:embed/>
                </p:oleObj>
              </mc:Choice>
              <mc:Fallback>
                <p:oleObj name="Equation" r:id="rId36" imgW="545760" imgH="393480" progId="Equation.DSMT4">
                  <p:embed/>
                  <p:pic>
                    <p:nvPicPr>
                      <p:cNvPr id="3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5219700"/>
                        <a:ext cx="1039812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9"/>
          <p:cNvGraphicFramePr>
            <a:graphicFrameLocks noChangeAspect="1"/>
          </p:cNvGraphicFramePr>
          <p:nvPr/>
        </p:nvGraphicFramePr>
        <p:xfrm>
          <a:off x="2139950" y="5918200"/>
          <a:ext cx="13049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685800" imgH="393480" progId="Equation.DSMT4">
                  <p:embed/>
                </p:oleObj>
              </mc:Choice>
              <mc:Fallback>
                <p:oleObj name="Equation" r:id="rId38" imgW="685800" imgH="393480" progId="Equation.DSMT4">
                  <p:embed/>
                  <p:pic>
                    <p:nvPicPr>
                      <p:cNvPr id="3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5918200"/>
                        <a:ext cx="130492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0"/>
          <p:cNvGraphicFramePr>
            <a:graphicFrameLocks noChangeAspect="1"/>
          </p:cNvGraphicFramePr>
          <p:nvPr/>
        </p:nvGraphicFramePr>
        <p:xfrm>
          <a:off x="3552825" y="5927725"/>
          <a:ext cx="6762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355320" imgH="393480" progId="Equation.DSMT4">
                  <p:embed/>
                </p:oleObj>
              </mc:Choice>
              <mc:Fallback>
                <p:oleObj name="Equation" r:id="rId40" imgW="355320" imgH="393480" progId="Equation.DSMT4">
                  <p:embed/>
                  <p:pic>
                    <p:nvPicPr>
                      <p:cNvPr id="3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5" y="5927725"/>
                        <a:ext cx="6762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9" name="Object 20"/>
          <p:cNvGraphicFramePr>
            <a:graphicFrameLocks noChangeAspect="1"/>
          </p:cNvGraphicFramePr>
          <p:nvPr/>
        </p:nvGraphicFramePr>
        <p:xfrm>
          <a:off x="7375525" y="3144838"/>
          <a:ext cx="4587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3" imgW="241200" imgH="393480" progId="Equation.DSMT4">
                  <p:embed/>
                </p:oleObj>
              </mc:Choice>
              <mc:Fallback>
                <p:oleObj name="Equation" r:id="rId43" imgW="241200" imgH="393480" progId="Equation.DSMT4">
                  <p:embed/>
                  <p:pic>
                    <p:nvPicPr>
                      <p:cNvPr id="39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525" y="3144838"/>
                        <a:ext cx="458788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" y="82550"/>
            <a:ext cx="8796338" cy="8842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Ex: two spinners are spun.  What is the probability that the product will be an odd number?</a:t>
            </a:r>
          </a:p>
        </p:txBody>
      </p: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258763" y="1228725"/>
            <a:ext cx="1804987" cy="1804988"/>
            <a:chOff x="982638" y="2743201"/>
            <a:chExt cx="1804548" cy="1804550"/>
          </a:xfrm>
        </p:grpSpPr>
        <p:sp>
          <p:nvSpPr>
            <p:cNvPr id="6" name="Pie 5"/>
            <p:cNvSpPr/>
            <p:nvPr/>
          </p:nvSpPr>
          <p:spPr>
            <a:xfrm>
              <a:off x="982638" y="2743201"/>
              <a:ext cx="1799787" cy="1799788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" name="Pie 6"/>
            <p:cNvSpPr/>
            <p:nvPr/>
          </p:nvSpPr>
          <p:spPr>
            <a:xfrm flipH="1">
              <a:off x="984225" y="2744789"/>
              <a:ext cx="1801375" cy="1801375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F0000">
                <a:alpha val="66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" name="Pie 7"/>
            <p:cNvSpPr/>
            <p:nvPr/>
          </p:nvSpPr>
          <p:spPr>
            <a:xfrm flipH="1" flipV="1">
              <a:off x="984225" y="2744789"/>
              <a:ext cx="1801375" cy="1801375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Pie 8"/>
            <p:cNvSpPr/>
            <p:nvPr/>
          </p:nvSpPr>
          <p:spPr>
            <a:xfrm flipV="1">
              <a:off x="987399" y="2747963"/>
              <a:ext cx="1799787" cy="1799788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815872" y="3576437"/>
              <a:ext cx="122208" cy="12220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7"/>
          <p:cNvGrpSpPr>
            <a:grpSpLocks/>
          </p:cNvGrpSpPr>
          <p:nvPr/>
        </p:nvGrpSpPr>
        <p:grpSpPr bwMode="auto">
          <a:xfrm>
            <a:off x="26988" y="2116138"/>
            <a:ext cx="2032000" cy="6350"/>
            <a:chOff x="3756447" y="2129050"/>
            <a:chExt cx="2002908" cy="13648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845528" y="2129050"/>
              <a:ext cx="913827" cy="13648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3756447" y="2129050"/>
              <a:ext cx="899743" cy="0"/>
            </a:xfrm>
            <a:prstGeom prst="line">
              <a:avLst/>
            </a:prstGeom>
            <a:ln w="47625">
              <a:solidFill>
                <a:schemeClr val="bg1">
                  <a:alpha val="3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Object 17"/>
          <p:cNvGraphicFramePr>
            <a:graphicFrameLocks noChangeAspect="1"/>
          </p:cNvGraphicFramePr>
          <p:nvPr/>
        </p:nvGraphicFramePr>
        <p:xfrm>
          <a:off x="617538" y="1474788"/>
          <a:ext cx="3175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88560" imgH="164880" progId="Equation.DSMT4">
                  <p:embed/>
                </p:oleObj>
              </mc:Choice>
              <mc:Fallback>
                <p:oleObj name="Equation" r:id="rId4" imgW="88560" imgH="164880" progId="Equation.DSMT4">
                  <p:embed/>
                  <p:pic>
                    <p:nvPicPr>
                      <p:cNvPr id="3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1474788"/>
                        <a:ext cx="317500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7"/>
          <p:cNvGraphicFramePr>
            <a:graphicFrameLocks noChangeAspect="1"/>
          </p:cNvGraphicFramePr>
          <p:nvPr/>
        </p:nvGraphicFramePr>
        <p:xfrm>
          <a:off x="1274763" y="1490663"/>
          <a:ext cx="4540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1490663"/>
                        <a:ext cx="45402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7"/>
          <p:cNvGraphicFramePr>
            <a:graphicFrameLocks noChangeAspect="1"/>
          </p:cNvGraphicFramePr>
          <p:nvPr/>
        </p:nvGraphicFramePr>
        <p:xfrm>
          <a:off x="1285875" y="2181225"/>
          <a:ext cx="4079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181225"/>
                        <a:ext cx="407988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7"/>
          <p:cNvGraphicFramePr>
            <a:graphicFrameLocks noChangeAspect="1"/>
          </p:cNvGraphicFramePr>
          <p:nvPr/>
        </p:nvGraphicFramePr>
        <p:xfrm>
          <a:off x="552450" y="2182813"/>
          <a:ext cx="4540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2182813"/>
                        <a:ext cx="45402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Pie 25"/>
          <p:cNvSpPr/>
          <p:nvPr/>
        </p:nvSpPr>
        <p:spPr>
          <a:xfrm flipH="1" flipV="1">
            <a:off x="2379663" y="1219200"/>
            <a:ext cx="1800225" cy="1800225"/>
          </a:xfrm>
          <a:prstGeom prst="pie">
            <a:avLst>
              <a:gd name="adj1" fmla="val 8945815"/>
              <a:gd name="adj2" fmla="val 16200000"/>
            </a:avLst>
          </a:prstGeom>
          <a:solidFill>
            <a:srgbClr val="0070C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7" name="Pie 26"/>
          <p:cNvSpPr/>
          <p:nvPr/>
        </p:nvSpPr>
        <p:spPr>
          <a:xfrm flipV="1">
            <a:off x="2381250" y="1220788"/>
            <a:ext cx="1800225" cy="1800225"/>
          </a:xfrm>
          <a:prstGeom prst="pie">
            <a:avLst>
              <a:gd name="adj1" fmla="val 8945815"/>
              <a:gd name="adj2" fmla="val 16200000"/>
            </a:avLst>
          </a:prstGeom>
          <a:solidFill>
            <a:srgbClr val="FFC000">
              <a:alpha val="9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7200000" flipV="1">
            <a:off x="2370138" y="1196975"/>
            <a:ext cx="1800225" cy="1800225"/>
          </a:xfrm>
          <a:prstGeom prst="pie">
            <a:avLst>
              <a:gd name="adj1" fmla="val 8945815"/>
              <a:gd name="adj2" fmla="val 1620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</a:endParaRPr>
          </a:p>
        </p:txBody>
      </p:sp>
      <p:graphicFrame>
        <p:nvGraphicFramePr>
          <p:cNvPr id="10" name="Object 17"/>
          <p:cNvGraphicFramePr>
            <a:graphicFrameLocks noChangeAspect="1"/>
          </p:cNvGraphicFramePr>
          <p:nvPr/>
        </p:nvGraphicFramePr>
        <p:xfrm>
          <a:off x="3046413" y="1333500"/>
          <a:ext cx="40798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1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1333500"/>
                        <a:ext cx="407987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/>
          <p:cNvGraphicFramePr>
            <a:graphicFrameLocks noChangeAspect="1"/>
          </p:cNvGraphicFramePr>
          <p:nvPr/>
        </p:nvGraphicFramePr>
        <p:xfrm>
          <a:off x="3394075" y="2073275"/>
          <a:ext cx="4540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1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2073275"/>
                        <a:ext cx="454025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2682875" y="2052638"/>
          <a:ext cx="45402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1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2052638"/>
                        <a:ext cx="454025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21225" y="887413"/>
            <a:ext cx="3852863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To have an odd product, </a:t>
            </a:r>
          </a:p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both numbers MUST be odd</a:t>
            </a:r>
          </a:p>
        </p:txBody>
      </p:sp>
      <p:graphicFrame>
        <p:nvGraphicFramePr>
          <p:cNvPr id="29" name="Object 25"/>
          <p:cNvGraphicFramePr>
            <a:graphicFrameLocks noChangeAspect="1"/>
          </p:cNvGraphicFramePr>
          <p:nvPr/>
        </p:nvGraphicFramePr>
        <p:xfrm>
          <a:off x="4197350" y="1612900"/>
          <a:ext cx="16795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1015920" imgH="253800" progId="Equation.DSMT4">
                  <p:embed/>
                </p:oleObj>
              </mc:Choice>
              <mc:Fallback>
                <p:oleObj name="Equation" r:id="rId18" imgW="1015920" imgH="253800" progId="Equation.DSMT4">
                  <p:embed/>
                  <p:pic>
                    <p:nvPicPr>
                      <p:cNvPr id="2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1612900"/>
                        <a:ext cx="167957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5"/>
          <p:cNvGraphicFramePr>
            <a:graphicFrameLocks noChangeAspect="1"/>
          </p:cNvGraphicFramePr>
          <p:nvPr/>
        </p:nvGraphicFramePr>
        <p:xfrm>
          <a:off x="5905500" y="1562100"/>
          <a:ext cx="30337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1612800" imgH="279360" progId="Equation.DSMT4">
                  <p:embed/>
                </p:oleObj>
              </mc:Choice>
              <mc:Fallback>
                <p:oleObj name="Equation" r:id="rId20" imgW="1612800" imgH="279360" progId="Equation.DSMT4">
                  <p:embed/>
                  <p:pic>
                    <p:nvPicPr>
                      <p:cNvPr id="3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1562100"/>
                        <a:ext cx="3033713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5"/>
          <p:cNvGraphicFramePr>
            <a:graphicFrameLocks noChangeAspect="1"/>
          </p:cNvGraphicFramePr>
          <p:nvPr/>
        </p:nvGraphicFramePr>
        <p:xfrm>
          <a:off x="5649913" y="2171700"/>
          <a:ext cx="14636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660240" imgH="393480" progId="Equation.DSMT4">
                  <p:embed/>
                </p:oleObj>
              </mc:Choice>
              <mc:Fallback>
                <p:oleObj name="Equation" r:id="rId22" imgW="660240" imgH="393480" progId="Equation.DSMT4">
                  <p:embed/>
                  <p:pic>
                    <p:nvPicPr>
                      <p:cNvPr id="32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2171700"/>
                        <a:ext cx="14636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5"/>
          <p:cNvGraphicFramePr>
            <a:graphicFrameLocks noChangeAspect="1"/>
          </p:cNvGraphicFramePr>
          <p:nvPr/>
        </p:nvGraphicFramePr>
        <p:xfrm>
          <a:off x="7221538" y="2163763"/>
          <a:ext cx="760412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342720" imgH="393480" progId="Equation.DSMT4">
                  <p:embed/>
                </p:oleObj>
              </mc:Choice>
              <mc:Fallback>
                <p:oleObj name="Equation" r:id="rId24" imgW="342720" imgH="393480" progId="Equation.DSMT4">
                  <p:embed/>
                  <p:pic>
                    <p:nvPicPr>
                      <p:cNvPr id="3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1538" y="2163763"/>
                        <a:ext cx="760412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171700" y="2117725"/>
            <a:ext cx="2032000" cy="6350"/>
            <a:chOff x="3756447" y="2129050"/>
            <a:chExt cx="2002908" cy="13648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4845528" y="2129050"/>
              <a:ext cx="913827" cy="13648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3756447" y="2129050"/>
              <a:ext cx="899744" cy="0"/>
            </a:xfrm>
            <a:prstGeom prst="line">
              <a:avLst/>
            </a:prstGeom>
            <a:ln w="47625">
              <a:solidFill>
                <a:schemeClr val="bg1">
                  <a:alpha val="3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5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53975" y="3098800"/>
            <a:ext cx="8467725" cy="831850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 eaLnBrk="0" hangingPunct="0">
              <a:defRPr/>
            </a:pPr>
            <a:r>
              <a:rPr lang="en-CA" sz="25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b) What is the probability that the product will be an Even number?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1125" y="3851275"/>
            <a:ext cx="72485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To have an even product, either number could be even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9538" y="4248150"/>
            <a:ext cx="399732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1</a:t>
            </a:r>
            <a:r>
              <a:rPr lang="en-CA" sz="2200" baseline="30000" dirty="0">
                <a:solidFill>
                  <a:srgbClr val="FF0000"/>
                </a:solidFill>
              </a:rPr>
              <a:t>st</a:t>
            </a:r>
            <a:r>
              <a:rPr lang="en-CA" sz="2200" dirty="0">
                <a:solidFill>
                  <a:srgbClr val="FF0000"/>
                </a:solidFill>
                <a:latin typeface="+mj-lt"/>
              </a:rPr>
              <a:t> Method: Add all the cases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where the product is even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02188" y="4237038"/>
            <a:ext cx="3506787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2</a:t>
            </a:r>
            <a:r>
              <a:rPr lang="en-CA" sz="2200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sz="2200" dirty="0">
                <a:solidFill>
                  <a:srgbClr val="FF0000"/>
                </a:solidFill>
                <a:latin typeface="+mj-lt"/>
              </a:rPr>
              <a:t> Method: Subtract the </a:t>
            </a:r>
          </a:p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Complement from 100%</a:t>
            </a:r>
          </a:p>
        </p:txBody>
      </p:sp>
      <p:graphicFrame>
        <p:nvGraphicFramePr>
          <p:cNvPr id="40" name="Object 25"/>
          <p:cNvGraphicFramePr>
            <a:graphicFrameLocks noChangeAspect="1"/>
          </p:cNvGraphicFramePr>
          <p:nvPr/>
        </p:nvGraphicFramePr>
        <p:xfrm>
          <a:off x="193675" y="5056188"/>
          <a:ext cx="11747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7" imgW="711000" imgH="253800" progId="Equation.DSMT4">
                  <p:embed/>
                </p:oleObj>
              </mc:Choice>
              <mc:Fallback>
                <p:oleObj name="Equation" r:id="rId27" imgW="711000" imgH="253800" progId="Equation.DSMT4">
                  <p:embed/>
                  <p:pic>
                    <p:nvPicPr>
                      <p:cNvPr id="4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5056188"/>
                        <a:ext cx="11747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5"/>
          <p:cNvGraphicFramePr>
            <a:graphicFrameLocks noChangeAspect="1"/>
          </p:cNvGraphicFramePr>
          <p:nvPr/>
        </p:nvGraphicFramePr>
        <p:xfrm>
          <a:off x="1465263" y="5045075"/>
          <a:ext cx="35925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9" imgW="2171520" imgH="253800" progId="Equation.DSMT4">
                  <p:embed/>
                </p:oleObj>
              </mc:Choice>
              <mc:Fallback>
                <p:oleObj name="Equation" r:id="rId29" imgW="2171520" imgH="253800" progId="Equation.DSMT4">
                  <p:embed/>
                  <p:pic>
                    <p:nvPicPr>
                      <p:cNvPr id="4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5263" y="5045075"/>
                        <a:ext cx="359251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5"/>
          <p:cNvGraphicFramePr>
            <a:graphicFrameLocks noChangeAspect="1"/>
          </p:cNvGraphicFramePr>
          <p:nvPr/>
        </p:nvGraphicFramePr>
        <p:xfrm>
          <a:off x="1135063" y="5408613"/>
          <a:ext cx="11144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1" imgW="622080" imgH="393480" progId="Equation.DSMT4">
                  <p:embed/>
                </p:oleObj>
              </mc:Choice>
              <mc:Fallback>
                <p:oleObj name="Equation" r:id="rId31" imgW="622080" imgH="393480" progId="Equation.DSMT4">
                  <p:embed/>
                  <p:pic>
                    <p:nvPicPr>
                      <p:cNvPr id="42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5408613"/>
                        <a:ext cx="1114425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5"/>
          <p:cNvGraphicFramePr>
            <a:graphicFrameLocks noChangeAspect="1"/>
          </p:cNvGraphicFramePr>
          <p:nvPr/>
        </p:nvGraphicFramePr>
        <p:xfrm>
          <a:off x="2384425" y="5376863"/>
          <a:ext cx="14319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3" imgW="799920" imgH="431640" progId="Equation.DSMT4">
                  <p:embed/>
                </p:oleObj>
              </mc:Choice>
              <mc:Fallback>
                <p:oleObj name="Equation" r:id="rId33" imgW="799920" imgH="431640" progId="Equation.DSMT4">
                  <p:embed/>
                  <p:pic>
                    <p:nvPicPr>
                      <p:cNvPr id="4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5376863"/>
                        <a:ext cx="1431925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5"/>
          <p:cNvGraphicFramePr>
            <a:graphicFrameLocks noChangeAspect="1"/>
          </p:cNvGraphicFramePr>
          <p:nvPr/>
        </p:nvGraphicFramePr>
        <p:xfrm>
          <a:off x="3762375" y="5373688"/>
          <a:ext cx="136366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5" imgW="761760" imgH="431640" progId="Equation.DSMT4">
                  <p:embed/>
                </p:oleObj>
              </mc:Choice>
              <mc:Fallback>
                <p:oleObj name="Equation" r:id="rId35" imgW="761760" imgH="431640" progId="Equation.DSMT4">
                  <p:embed/>
                  <p:pic>
                    <p:nvPicPr>
                      <p:cNvPr id="4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75" y="5373688"/>
                        <a:ext cx="1363663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5"/>
          <p:cNvGraphicFramePr>
            <a:graphicFrameLocks noChangeAspect="1"/>
          </p:cNvGraphicFramePr>
          <p:nvPr/>
        </p:nvGraphicFramePr>
        <p:xfrm>
          <a:off x="1128713" y="6124575"/>
          <a:ext cx="17049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7" imgW="952200" imgH="393480" progId="Equation.DSMT4">
                  <p:embed/>
                </p:oleObj>
              </mc:Choice>
              <mc:Fallback>
                <p:oleObj name="Equation" r:id="rId37" imgW="952200" imgH="393480" progId="Equation.DSMT4">
                  <p:embed/>
                  <p:pic>
                    <p:nvPicPr>
                      <p:cNvPr id="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6124575"/>
                        <a:ext cx="1704975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5"/>
          <p:cNvGraphicFramePr>
            <a:graphicFrameLocks noChangeAspect="1"/>
          </p:cNvGraphicFramePr>
          <p:nvPr/>
        </p:nvGraphicFramePr>
        <p:xfrm>
          <a:off x="2940050" y="6110288"/>
          <a:ext cx="658813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9" imgW="368280" imgH="393480" progId="Equation.DSMT4">
                  <p:embed/>
                </p:oleObj>
              </mc:Choice>
              <mc:Fallback>
                <p:oleObj name="Equation" r:id="rId39" imgW="368280" imgH="393480" progId="Equation.DSMT4">
                  <p:embed/>
                  <p:pic>
                    <p:nvPicPr>
                      <p:cNvPr id="4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6110288"/>
                        <a:ext cx="658813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5"/>
          <p:cNvGraphicFramePr>
            <a:graphicFrameLocks noChangeAspect="1"/>
          </p:cNvGraphicFramePr>
          <p:nvPr/>
        </p:nvGraphicFramePr>
        <p:xfrm>
          <a:off x="3741738" y="6124575"/>
          <a:ext cx="658812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1" imgW="368280" imgH="393480" progId="Equation.DSMT4">
                  <p:embed/>
                </p:oleObj>
              </mc:Choice>
              <mc:Fallback>
                <p:oleObj name="Equation" r:id="rId41" imgW="368280" imgH="393480" progId="Equation.DSMT4">
                  <p:embed/>
                  <p:pic>
                    <p:nvPicPr>
                      <p:cNvPr id="4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738" y="6124575"/>
                        <a:ext cx="658812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5"/>
          <p:cNvGraphicFramePr>
            <a:graphicFrameLocks noChangeAspect="1"/>
          </p:cNvGraphicFramePr>
          <p:nvPr/>
        </p:nvGraphicFramePr>
        <p:xfrm>
          <a:off x="5668963" y="5030788"/>
          <a:ext cx="11747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3" imgW="711000" imgH="253800" progId="Equation.DSMT4">
                  <p:embed/>
                </p:oleObj>
              </mc:Choice>
              <mc:Fallback>
                <p:oleObj name="Equation" r:id="rId43" imgW="711000" imgH="253800" progId="Equation.DSMT4">
                  <p:embed/>
                  <p:pic>
                    <p:nvPicPr>
                      <p:cNvPr id="4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963" y="5030788"/>
                        <a:ext cx="11747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5"/>
          <p:cNvGraphicFramePr>
            <a:graphicFrameLocks noChangeAspect="1"/>
          </p:cNvGraphicFramePr>
          <p:nvPr/>
        </p:nvGraphicFramePr>
        <p:xfrm>
          <a:off x="6950075" y="5032375"/>
          <a:ext cx="1784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1079280" imgH="253800" progId="Equation.DSMT4">
                  <p:embed/>
                </p:oleObj>
              </mc:Choice>
              <mc:Fallback>
                <p:oleObj name="Equation" r:id="rId44" imgW="1079280" imgH="253800" progId="Equation.DSMT4">
                  <p:embed/>
                  <p:pic>
                    <p:nvPicPr>
                      <p:cNvPr id="4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0075" y="5032375"/>
                        <a:ext cx="1784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5"/>
          <p:cNvGraphicFramePr>
            <a:graphicFrameLocks noChangeAspect="1"/>
          </p:cNvGraphicFramePr>
          <p:nvPr/>
        </p:nvGraphicFramePr>
        <p:xfrm>
          <a:off x="6223000" y="5548313"/>
          <a:ext cx="8699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6" imgW="431640" imgH="393480" progId="Equation.DSMT4">
                  <p:embed/>
                </p:oleObj>
              </mc:Choice>
              <mc:Fallback>
                <p:oleObj name="Equation" r:id="rId46" imgW="431640" imgH="393480" progId="Equation.DSMT4">
                  <p:embed/>
                  <p:pic>
                    <p:nvPicPr>
                      <p:cNvPr id="5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5548313"/>
                        <a:ext cx="86995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5"/>
          <p:cNvGraphicFramePr>
            <a:graphicFrameLocks noChangeAspect="1"/>
          </p:cNvGraphicFramePr>
          <p:nvPr/>
        </p:nvGraphicFramePr>
        <p:xfrm>
          <a:off x="7175500" y="5505450"/>
          <a:ext cx="630238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8" imgW="266400" imgH="393480" progId="Equation.DSMT4">
                  <p:embed/>
                </p:oleObj>
              </mc:Choice>
              <mc:Fallback>
                <p:oleObj name="Equation" r:id="rId48" imgW="266400" imgH="393480" progId="Equation.DSMT4">
                  <p:embed/>
                  <p:pic>
                    <p:nvPicPr>
                      <p:cNvPr id="5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5505450"/>
                        <a:ext cx="630238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0460000">
                                      <p:cBhvr>
                                        <p:cTn id="6" dur="2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4460000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5" grpId="0"/>
      <p:bldP spid="36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38" y="396875"/>
            <a:ext cx="7467600" cy="628650"/>
          </a:xfrm>
        </p:spPr>
        <p:txBody>
          <a:bodyPr/>
          <a:lstStyle/>
          <a:p>
            <a:pPr>
              <a:defRPr/>
            </a:pPr>
            <a:r>
              <a:rPr lang="en-CA" dirty="0"/>
              <a:t>Dependent Events: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1068388"/>
            <a:ext cx="8407400" cy="3476625"/>
          </a:xfrm>
        </p:spPr>
        <p:txBody>
          <a:bodyPr>
            <a:normAutofit lnSpcReduction="10000"/>
          </a:bodyPr>
          <a:lstStyle/>
          <a:p>
            <a:r>
              <a:rPr lang="en-CA" sz="2000"/>
              <a:t>Events “A” and “B” are dependent if the outcome of event “A” affects the outcome of event “B”</a:t>
            </a:r>
          </a:p>
          <a:p>
            <a:pPr lvl="1"/>
            <a:r>
              <a:rPr lang="en-CA"/>
              <a:t>Getting a flat tire and being late for work</a:t>
            </a:r>
          </a:p>
          <a:p>
            <a:pPr lvl="1"/>
            <a:r>
              <a:rPr lang="en-CA"/>
              <a:t>Drawing two cards from a deck without replacement</a:t>
            </a:r>
          </a:p>
          <a:p>
            <a:pPr lvl="1"/>
            <a:r>
              <a:rPr lang="en-CA"/>
              <a:t>Any experiment where something is removed and not replaced</a:t>
            </a:r>
          </a:p>
          <a:p>
            <a:pPr lvl="1"/>
            <a:r>
              <a:rPr lang="en-CA"/>
              <a:t>Any event that will alter either the “total number of outcomes” or the “number of desired outcomes”</a:t>
            </a:r>
            <a:endParaRPr lang="en-CA" sz="600"/>
          </a:p>
          <a:p>
            <a:r>
              <a:rPr lang="en-CA" sz="2200"/>
              <a:t>Create a tree diagram when solving questions involving dependent events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85750"/>
            <a:ext cx="8489950" cy="1143000"/>
          </a:xfrm>
        </p:spPr>
        <p:txBody>
          <a:bodyPr/>
          <a:lstStyle/>
          <a:p>
            <a:pPr>
              <a:defRPr/>
            </a:pPr>
            <a:r>
              <a:rPr lang="en-CA" sz="2300" dirty="0"/>
              <a:t>Ex: A jar has 3 red marbles, 2 blue, and 5 green marbles.  What is the probability of drawing 3 red if there is no replacement?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5600" y="1614488"/>
            <a:ext cx="4983163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events are dependent of each other,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since there are no replacements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5763" y="2436813"/>
            <a:ext cx="49752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a tree diagram to display the events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10800000" flipV="1">
            <a:off x="6386513" y="2921000"/>
            <a:ext cx="1011237" cy="722313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H="1" flipV="1">
            <a:off x="7413625" y="2936875"/>
            <a:ext cx="1009650" cy="722313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8300" y="2974975"/>
            <a:ext cx="427196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st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Draw: only two possible outcomes: Red and non-red marbles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6070600" y="3635375"/>
          <a:ext cx="40481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3635375"/>
                        <a:ext cx="404813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"/>
          <p:cNvGraphicFramePr>
            <a:graphicFrameLocks noChangeAspect="1"/>
          </p:cNvGraphicFramePr>
          <p:nvPr/>
        </p:nvGraphicFramePr>
        <p:xfrm>
          <a:off x="8242300" y="3629025"/>
          <a:ext cx="4064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52280" imgH="203040" progId="Equation.DSMT4">
                  <p:embed/>
                </p:oleObj>
              </mc:Choice>
              <mc:Fallback>
                <p:oleObj name="Equation" r:id="rId6" imgW="152280" imgH="203040" progId="Equation.DSMT4">
                  <p:embed/>
                  <p:pic>
                    <p:nvPicPr>
                      <p:cNvPr id="61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2300" y="3629025"/>
                        <a:ext cx="40640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5622925" y="4056063"/>
            <a:ext cx="684213" cy="638175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8" name="Object 2"/>
          <p:cNvGraphicFramePr>
            <a:graphicFrameLocks noChangeAspect="1"/>
          </p:cNvGraphicFramePr>
          <p:nvPr/>
        </p:nvGraphicFramePr>
        <p:xfrm>
          <a:off x="5335588" y="4702175"/>
          <a:ext cx="40481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588" y="4702175"/>
                        <a:ext cx="40481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2"/>
          <p:cNvGraphicFramePr>
            <a:graphicFrameLocks noChangeAspect="1"/>
          </p:cNvGraphicFramePr>
          <p:nvPr/>
        </p:nvGraphicFramePr>
        <p:xfrm>
          <a:off x="6853238" y="4681538"/>
          <a:ext cx="4064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52280" imgH="203040" progId="Equation.DSMT4">
                  <p:embed/>
                </p:oleObj>
              </mc:Choice>
              <mc:Fallback>
                <p:oleObj name="Equation" r:id="rId10" imgW="152280" imgH="203040" progId="Equation.DSMT4">
                  <p:embed/>
                  <p:pic>
                    <p:nvPicPr>
                      <p:cNvPr id="61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238" y="4681538"/>
                        <a:ext cx="406400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2"/>
          <p:cNvGraphicFramePr>
            <a:graphicFrameLocks noChangeAspect="1"/>
          </p:cNvGraphicFramePr>
          <p:nvPr/>
        </p:nvGraphicFramePr>
        <p:xfrm>
          <a:off x="6537325" y="2805113"/>
          <a:ext cx="30003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03040" imgH="393480" progId="Equation.DSMT4">
                  <p:embed/>
                </p:oleObj>
              </mc:Choice>
              <mc:Fallback>
                <p:oleObj name="Equation" r:id="rId12" imgW="203040" imgH="393480" progId="Equation.DSMT4">
                  <p:embed/>
                  <p:pic>
                    <p:nvPicPr>
                      <p:cNvPr id="61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2805113"/>
                        <a:ext cx="300038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2"/>
          <p:cNvGraphicFramePr>
            <a:graphicFrameLocks noChangeAspect="1"/>
          </p:cNvGraphicFramePr>
          <p:nvPr/>
        </p:nvGraphicFramePr>
        <p:xfrm>
          <a:off x="7999413" y="2835275"/>
          <a:ext cx="30003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203040" imgH="393480" progId="Equation.DSMT4">
                  <p:embed/>
                </p:oleObj>
              </mc:Choice>
              <mc:Fallback>
                <p:oleObj name="Equation" r:id="rId14" imgW="203040" imgH="393480" progId="Equation.DSMT4">
                  <p:embed/>
                  <p:pic>
                    <p:nvPicPr>
                      <p:cNvPr id="61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413" y="2835275"/>
                        <a:ext cx="300037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2"/>
          <p:cNvGraphicFramePr>
            <a:graphicFrameLocks noChangeAspect="1"/>
          </p:cNvGraphicFramePr>
          <p:nvPr/>
        </p:nvGraphicFramePr>
        <p:xfrm>
          <a:off x="5583238" y="3954463"/>
          <a:ext cx="357187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241200" imgH="393480" progId="Equation.DSMT4">
                  <p:embed/>
                </p:oleObj>
              </mc:Choice>
              <mc:Fallback>
                <p:oleObj name="Equation" r:id="rId16" imgW="241200" imgH="393480" progId="Equation.DSMT4">
                  <p:embed/>
                  <p:pic>
                    <p:nvPicPr>
                      <p:cNvPr id="61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238" y="3954463"/>
                        <a:ext cx="357187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10800000" flipH="1" flipV="1">
            <a:off x="6307138" y="4071938"/>
            <a:ext cx="685800" cy="638175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4846638" y="5108575"/>
            <a:ext cx="685800" cy="639763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2"/>
          <p:cNvGraphicFramePr>
            <a:graphicFrameLocks noChangeAspect="1"/>
          </p:cNvGraphicFramePr>
          <p:nvPr/>
        </p:nvGraphicFramePr>
        <p:xfrm>
          <a:off x="4559300" y="5756275"/>
          <a:ext cx="4048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52280" imgH="164880" progId="Equation.DSMT4">
                  <p:embed/>
                </p:oleObj>
              </mc:Choice>
              <mc:Fallback>
                <p:oleObj name="Equation" r:id="rId18" imgW="152280" imgH="164880" progId="Equation.DSMT4">
                  <p:embed/>
                  <p:pic>
                    <p:nvPicPr>
                      <p:cNvPr id="61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5756275"/>
                        <a:ext cx="40481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2"/>
          <p:cNvGraphicFramePr>
            <a:graphicFrameLocks noChangeAspect="1"/>
          </p:cNvGraphicFramePr>
          <p:nvPr/>
        </p:nvGraphicFramePr>
        <p:xfrm>
          <a:off x="6037263" y="5721350"/>
          <a:ext cx="40481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52280" imgH="203040" progId="Equation.DSMT4">
                  <p:embed/>
                </p:oleObj>
              </mc:Choice>
              <mc:Fallback>
                <p:oleObj name="Equation" r:id="rId20" imgW="152280" imgH="203040" progId="Equation.DSMT4">
                  <p:embed/>
                  <p:pic>
                    <p:nvPicPr>
                      <p:cNvPr id="6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3" y="5721350"/>
                        <a:ext cx="404812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2"/>
          <p:cNvGraphicFramePr>
            <a:graphicFrameLocks noChangeAspect="1"/>
          </p:cNvGraphicFramePr>
          <p:nvPr/>
        </p:nvGraphicFramePr>
        <p:xfrm>
          <a:off x="4806950" y="5006975"/>
          <a:ext cx="3571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241200" imgH="393480" progId="Equation.DSMT4">
                  <p:embed/>
                </p:oleObj>
              </mc:Choice>
              <mc:Fallback>
                <p:oleObj name="Equation" r:id="rId22" imgW="241200" imgH="393480" progId="Equation.DSMT4">
                  <p:embed/>
                  <p:pic>
                    <p:nvPicPr>
                      <p:cNvPr id="61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950" y="5006975"/>
                        <a:ext cx="357188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rot="10800000" flipH="1" flipV="1">
            <a:off x="5532438" y="5124450"/>
            <a:ext cx="684212" cy="639763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6" name="Object 2"/>
          <p:cNvGraphicFramePr>
            <a:graphicFrameLocks noChangeAspect="1"/>
          </p:cNvGraphicFramePr>
          <p:nvPr/>
        </p:nvGraphicFramePr>
        <p:xfrm>
          <a:off x="6677025" y="3956050"/>
          <a:ext cx="3571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241200" imgH="393480" progId="Equation.DSMT4">
                  <p:embed/>
                </p:oleObj>
              </mc:Choice>
              <mc:Fallback>
                <p:oleObj name="Equation" r:id="rId24" imgW="241200" imgH="393480" progId="Equation.DSMT4">
                  <p:embed/>
                  <p:pic>
                    <p:nvPicPr>
                      <p:cNvPr id="61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025" y="3956050"/>
                        <a:ext cx="357188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2"/>
          <p:cNvGraphicFramePr>
            <a:graphicFrameLocks noChangeAspect="1"/>
          </p:cNvGraphicFramePr>
          <p:nvPr/>
        </p:nvGraphicFramePr>
        <p:xfrm>
          <a:off x="5873750" y="4995863"/>
          <a:ext cx="35718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241200" imgH="393480" progId="Equation.DSMT4">
                  <p:embed/>
                </p:oleObj>
              </mc:Choice>
              <mc:Fallback>
                <p:oleObj name="Equation" r:id="rId26" imgW="241200" imgH="393480" progId="Equation.DSMT4">
                  <p:embed/>
                  <p:pic>
                    <p:nvPicPr>
                      <p:cNvPr id="61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4995863"/>
                        <a:ext cx="357188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7"/>
          <p:cNvGraphicFramePr>
            <a:graphicFrameLocks noChangeAspect="1"/>
          </p:cNvGraphicFramePr>
          <p:nvPr/>
        </p:nvGraphicFramePr>
        <p:xfrm>
          <a:off x="173038" y="4808538"/>
          <a:ext cx="1690687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812520" imgH="253800" progId="Equation.DSMT4">
                  <p:embed/>
                </p:oleObj>
              </mc:Choice>
              <mc:Fallback>
                <p:oleObj name="Equation" r:id="rId28" imgW="812520" imgH="253800" progId="Equation.DSMT4">
                  <p:embed/>
                  <p:pic>
                    <p:nvPicPr>
                      <p:cNvPr id="615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4808538"/>
                        <a:ext cx="1690687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2"/>
          <p:cNvGraphicFramePr>
            <a:graphicFrameLocks noChangeAspect="1"/>
          </p:cNvGraphicFramePr>
          <p:nvPr/>
        </p:nvGraphicFramePr>
        <p:xfrm>
          <a:off x="1852613" y="4662488"/>
          <a:ext cx="5953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304560" imgH="393480" progId="Equation.DSMT4">
                  <p:embed/>
                </p:oleObj>
              </mc:Choice>
              <mc:Fallback>
                <p:oleObj name="Equation" r:id="rId30" imgW="304560" imgH="393480" progId="Equation.DSMT4">
                  <p:embed/>
                  <p:pic>
                    <p:nvPicPr>
                      <p:cNvPr id="61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4662488"/>
                        <a:ext cx="59531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2"/>
          <p:cNvGraphicFramePr>
            <a:graphicFrameLocks noChangeAspect="1"/>
          </p:cNvGraphicFramePr>
          <p:nvPr/>
        </p:nvGraphicFramePr>
        <p:xfrm>
          <a:off x="2454275" y="4665663"/>
          <a:ext cx="6715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342720" imgH="393480" progId="Equation.DSMT4">
                  <p:embed/>
                </p:oleObj>
              </mc:Choice>
              <mc:Fallback>
                <p:oleObj name="Equation" r:id="rId32" imgW="342720" imgH="393480" progId="Equation.DSMT4">
                  <p:embed/>
                  <p:pic>
                    <p:nvPicPr>
                      <p:cNvPr id="61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275" y="4665663"/>
                        <a:ext cx="67151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"/>
          <p:cNvGraphicFramePr>
            <a:graphicFrameLocks noChangeAspect="1"/>
          </p:cNvGraphicFramePr>
          <p:nvPr/>
        </p:nvGraphicFramePr>
        <p:xfrm>
          <a:off x="3089275" y="4681538"/>
          <a:ext cx="4730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241200" imgH="393480" progId="Equation.DSMT4">
                  <p:embed/>
                </p:oleObj>
              </mc:Choice>
              <mc:Fallback>
                <p:oleObj name="Equation" r:id="rId34" imgW="241200" imgH="393480" progId="Equation.DSMT4">
                  <p:embed/>
                  <p:pic>
                    <p:nvPicPr>
                      <p:cNvPr id="61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81538"/>
                        <a:ext cx="47307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2"/>
          <p:cNvGraphicFramePr>
            <a:graphicFrameLocks noChangeAspect="1"/>
          </p:cNvGraphicFramePr>
          <p:nvPr/>
        </p:nvGraphicFramePr>
        <p:xfrm>
          <a:off x="1550988" y="5484813"/>
          <a:ext cx="96043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5" imgW="406080" imgH="393480" progId="Equation.DSMT4">
                  <p:embed/>
                </p:oleObj>
              </mc:Choice>
              <mc:Fallback>
                <p:oleObj name="Equation" r:id="rId35" imgW="406080" imgH="393480" progId="Equation.DSMT4">
                  <p:embed/>
                  <p:pic>
                    <p:nvPicPr>
                      <p:cNvPr id="61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5484813"/>
                        <a:ext cx="960437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73" name="Picture 41" descr="jar.jpg"/>
          <p:cNvPicPr>
            <a:picLocks noChangeAspect="1"/>
          </p:cNvPicPr>
          <p:nvPr/>
        </p:nvPicPr>
        <p:blipFill>
          <a:blip r:embed="rId37" cstate="print"/>
          <a:srcRect/>
          <a:stretch>
            <a:fillRect/>
          </a:stretch>
        </p:blipFill>
        <p:spPr bwMode="auto">
          <a:xfrm>
            <a:off x="6107113" y="1133475"/>
            <a:ext cx="21224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Oval 42"/>
          <p:cNvSpPr/>
          <p:nvPr/>
        </p:nvSpPr>
        <p:spPr>
          <a:xfrm>
            <a:off x="6483350" y="1570038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Oval 43"/>
          <p:cNvSpPr/>
          <p:nvPr/>
        </p:nvSpPr>
        <p:spPr>
          <a:xfrm>
            <a:off x="6621463" y="1885950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6515100" y="2216150"/>
            <a:ext cx="215900" cy="215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6967538" y="2163763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7" name="Oval 46"/>
          <p:cNvSpPr/>
          <p:nvPr/>
        </p:nvSpPr>
        <p:spPr>
          <a:xfrm>
            <a:off x="6927850" y="1851025"/>
            <a:ext cx="215900" cy="2159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7299325" y="1539875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9" name="Oval 48"/>
          <p:cNvSpPr/>
          <p:nvPr/>
        </p:nvSpPr>
        <p:spPr>
          <a:xfrm>
            <a:off x="7766050" y="1501775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7604125" y="1817688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7429500" y="2147888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7826375" y="2108200"/>
            <a:ext cx="215900" cy="2159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TextBox 52"/>
          <p:cNvSpPr txBox="1"/>
          <p:nvPr/>
        </p:nvSpPr>
        <p:spPr>
          <a:xfrm>
            <a:off x="315913" y="3700463"/>
            <a:ext cx="4271962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Each time a marble is drawn, there is one less in the jar</a:t>
            </a:r>
          </a:p>
        </p:txBody>
      </p:sp>
      <p:sp>
        <p:nvSpPr>
          <p:cNvPr id="618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8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3" y="258763"/>
            <a:ext cx="7467600" cy="1828800"/>
          </a:xfrm>
        </p:spPr>
        <p:txBody>
          <a:bodyPr/>
          <a:lstStyle/>
          <a:p>
            <a:pPr>
              <a:defRPr/>
            </a:pPr>
            <a:r>
              <a:rPr lang="en-CA" sz="2250" dirty="0"/>
              <a:t>Ex: 2 cards are drawn without replacement.  </a:t>
            </a:r>
            <a:br>
              <a:rPr lang="en-CA" sz="2250" dirty="0"/>
            </a:br>
            <a:r>
              <a:rPr lang="en-CA" sz="2250" dirty="0"/>
              <a:t>Find the probability of the following:</a:t>
            </a:r>
            <a:br>
              <a:rPr lang="en-CA" sz="2250" dirty="0"/>
            </a:br>
            <a:r>
              <a:rPr lang="en-CA" sz="2250" dirty="0"/>
              <a:t>a) 2 hearts are chosen</a:t>
            </a:r>
            <a:br>
              <a:rPr lang="en-CA" sz="2250" dirty="0"/>
            </a:br>
            <a:r>
              <a:rPr lang="en-CA" sz="2250" dirty="0"/>
              <a:t>b) Both cards are not hearts</a:t>
            </a:r>
            <a:br>
              <a:rPr lang="en-CA" sz="2250" dirty="0"/>
            </a:br>
            <a:r>
              <a:rPr lang="en-CA" sz="2250" dirty="0"/>
              <a:t>c) Only one card is a heart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125" y="2160588"/>
            <a:ext cx="49815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events are dependent of each other,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since there are no replacements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13" y="2886075"/>
            <a:ext cx="49752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a tree diagram to display the events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5718175" y="2333625"/>
            <a:ext cx="1009650" cy="723900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H="1" flipV="1">
            <a:off x="6743700" y="2349500"/>
            <a:ext cx="1011238" cy="723900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367338" y="3049588"/>
          <a:ext cx="4746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77480" imgH="164880" progId="Equation.DSMT4">
                  <p:embed/>
                </p:oleObj>
              </mc:Choice>
              <mc:Fallback>
                <p:oleObj name="Equation" r:id="rId4" imgW="177480" imgH="16488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3049588"/>
                        <a:ext cx="4746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7540625" y="3041650"/>
          <a:ext cx="4730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77480" imgH="203040" progId="Equation.DSMT4">
                  <p:embed/>
                </p:oleObj>
              </mc:Choice>
              <mc:Fallback>
                <p:oleObj name="Equation" r:id="rId6" imgW="177480" imgH="203040" progId="Equation.DSMT4">
                  <p:embed/>
                  <p:pic>
                    <p:nvPicPr>
                      <p:cNvPr id="71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5" y="3041650"/>
                        <a:ext cx="47307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4886325" y="3468688"/>
            <a:ext cx="684213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2" name="Object 2"/>
          <p:cNvGraphicFramePr>
            <a:graphicFrameLocks noChangeAspect="1"/>
          </p:cNvGraphicFramePr>
          <p:nvPr/>
        </p:nvGraphicFramePr>
        <p:xfrm>
          <a:off x="4564063" y="4116388"/>
          <a:ext cx="4746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77480" imgH="164880" progId="Equation.DSMT4">
                  <p:embed/>
                </p:oleObj>
              </mc:Choice>
              <mc:Fallback>
                <p:oleObj name="Equation" r:id="rId8" imgW="177480" imgH="164880" progId="Equation.DSMT4">
                  <p:embed/>
                  <p:pic>
                    <p:nvPicPr>
                      <p:cNvPr id="7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4116388"/>
                        <a:ext cx="4746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"/>
          <p:cNvGraphicFramePr>
            <a:graphicFrameLocks noChangeAspect="1"/>
          </p:cNvGraphicFramePr>
          <p:nvPr/>
        </p:nvGraphicFramePr>
        <p:xfrm>
          <a:off x="6042025" y="4081463"/>
          <a:ext cx="4730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77480" imgH="203040" progId="Equation.DSMT4">
                  <p:embed/>
                </p:oleObj>
              </mc:Choice>
              <mc:Fallback>
                <p:oleObj name="Equation" r:id="rId9" imgW="177480" imgH="203040" progId="Equation.DSMT4">
                  <p:embed/>
                  <p:pic>
                    <p:nvPicPr>
                      <p:cNvPr id="7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25" y="4081463"/>
                        <a:ext cx="4730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/>
        </p:nvGraphicFramePr>
        <p:xfrm>
          <a:off x="5857875" y="2219325"/>
          <a:ext cx="3206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0" imgW="215640" imgH="393480" progId="Equation.DSMT4">
                  <p:embed/>
                </p:oleObj>
              </mc:Choice>
              <mc:Fallback>
                <p:oleObj name="Equation" r:id="rId10" imgW="215640" imgH="393480" progId="Equation.DSMT4">
                  <p:embed/>
                  <p:pic>
                    <p:nvPicPr>
                      <p:cNvPr id="7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2219325"/>
                        <a:ext cx="320675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7321550" y="2247900"/>
          <a:ext cx="3190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2" imgW="215640" imgH="393480" progId="Equation.DSMT4">
                  <p:embed/>
                </p:oleObj>
              </mc:Choice>
              <mc:Fallback>
                <p:oleObj name="Equation" r:id="rId12" imgW="215640" imgH="393480" progId="Equation.DSMT4">
                  <p:embed/>
                  <p:pic>
                    <p:nvPicPr>
                      <p:cNvPr id="7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2247900"/>
                        <a:ext cx="319088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2"/>
          <p:cNvGraphicFramePr>
            <a:graphicFrameLocks noChangeAspect="1"/>
          </p:cNvGraphicFramePr>
          <p:nvPr/>
        </p:nvGraphicFramePr>
        <p:xfrm>
          <a:off x="4799013" y="3368675"/>
          <a:ext cx="4508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4" imgW="304560" imgH="393480" progId="Equation.DSMT4">
                  <p:embed/>
                </p:oleObj>
              </mc:Choice>
              <mc:Fallback>
                <p:oleObj name="Equation" r:id="rId14" imgW="304560" imgH="393480" progId="Equation.DSMT4">
                  <p:embed/>
                  <p:pic>
                    <p:nvPicPr>
                      <p:cNvPr id="71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3368675"/>
                        <a:ext cx="4508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10800000" flipH="1" flipV="1">
            <a:off x="5570538" y="3484563"/>
            <a:ext cx="684212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5894388" y="3370263"/>
          <a:ext cx="4508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6" imgW="304560" imgH="393480" progId="Equation.DSMT4">
                  <p:embed/>
                </p:oleObj>
              </mc:Choice>
              <mc:Fallback>
                <p:oleObj name="Equation" r:id="rId16" imgW="304560" imgH="393480" progId="Equation.DSMT4">
                  <p:embed/>
                  <p:pic>
                    <p:nvPicPr>
                      <p:cNvPr id="71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388" y="3370263"/>
                        <a:ext cx="45085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10800000" flipV="1">
            <a:off x="7126288" y="3525838"/>
            <a:ext cx="684212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2"/>
          <p:cNvGraphicFramePr>
            <a:graphicFrameLocks noChangeAspect="1"/>
          </p:cNvGraphicFramePr>
          <p:nvPr/>
        </p:nvGraphicFramePr>
        <p:xfrm>
          <a:off x="6818313" y="4186238"/>
          <a:ext cx="4746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8" imgW="177480" imgH="164880" progId="Equation.DSMT4">
                  <p:embed/>
                </p:oleObj>
              </mc:Choice>
              <mc:Fallback>
                <p:oleObj name="Equation" r:id="rId18" imgW="177480" imgH="164880" progId="Equation.DSMT4">
                  <p:embed/>
                  <p:pic>
                    <p:nvPicPr>
                      <p:cNvPr id="7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4186238"/>
                        <a:ext cx="4746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2"/>
          <p:cNvGraphicFramePr>
            <a:graphicFrameLocks noChangeAspect="1"/>
          </p:cNvGraphicFramePr>
          <p:nvPr/>
        </p:nvGraphicFramePr>
        <p:xfrm>
          <a:off x="8281988" y="4138613"/>
          <a:ext cx="4730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9" imgW="177480" imgH="203040" progId="Equation.DSMT4">
                  <p:embed/>
                </p:oleObj>
              </mc:Choice>
              <mc:Fallback>
                <p:oleObj name="Equation" r:id="rId19" imgW="177480" imgH="203040" progId="Equation.DSMT4">
                  <p:embed/>
                  <p:pic>
                    <p:nvPicPr>
                      <p:cNvPr id="71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988" y="4138613"/>
                        <a:ext cx="4730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2"/>
          <p:cNvGraphicFramePr>
            <a:graphicFrameLocks noChangeAspect="1"/>
          </p:cNvGraphicFramePr>
          <p:nvPr/>
        </p:nvGraphicFramePr>
        <p:xfrm>
          <a:off x="7040563" y="3425825"/>
          <a:ext cx="4508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0" imgW="304560" imgH="393480" progId="Equation.DSMT4">
                  <p:embed/>
                </p:oleObj>
              </mc:Choice>
              <mc:Fallback>
                <p:oleObj name="Equation" r:id="rId20" imgW="304560" imgH="393480" progId="Equation.DSMT4">
                  <p:embed/>
                  <p:pic>
                    <p:nvPicPr>
                      <p:cNvPr id="71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3" y="3425825"/>
                        <a:ext cx="4508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10800000" flipH="1" flipV="1">
            <a:off x="7810500" y="3541713"/>
            <a:ext cx="685800" cy="639762"/>
          </a:xfrm>
          <a:prstGeom prst="line">
            <a:avLst/>
          </a:prstGeom>
          <a:ln w="3048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81" name="Object 2"/>
          <p:cNvGraphicFramePr>
            <a:graphicFrameLocks noChangeAspect="1"/>
          </p:cNvGraphicFramePr>
          <p:nvPr/>
        </p:nvGraphicFramePr>
        <p:xfrm>
          <a:off x="8162925" y="3454400"/>
          <a:ext cx="4508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2" imgW="304560" imgH="393480" progId="Equation.DSMT4">
                  <p:embed/>
                </p:oleObj>
              </mc:Choice>
              <mc:Fallback>
                <p:oleObj name="Equation" r:id="rId22" imgW="304560" imgH="393480" progId="Equation.DSMT4">
                  <p:embed/>
                  <p:pic>
                    <p:nvPicPr>
                      <p:cNvPr id="71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2925" y="3454400"/>
                        <a:ext cx="4508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157163" y="3511550"/>
          <a:ext cx="15605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4" imgW="749160" imgH="253800" progId="Equation.DSMT4">
                  <p:embed/>
                </p:oleObj>
              </mc:Choice>
              <mc:Fallback>
                <p:oleObj name="Equation" r:id="rId24" imgW="749160" imgH="253800" progId="Equation.DSMT4">
                  <p:embed/>
                  <p:pic>
                    <p:nvPicPr>
                      <p:cNvPr id="71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3511550"/>
                        <a:ext cx="1560512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2"/>
          <p:cNvGraphicFramePr>
            <a:graphicFrameLocks noChangeAspect="1"/>
          </p:cNvGraphicFramePr>
          <p:nvPr/>
        </p:nvGraphicFramePr>
        <p:xfrm>
          <a:off x="1662113" y="3379788"/>
          <a:ext cx="6207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26" imgW="317160" imgH="393480" progId="Equation.DSMT4">
                  <p:embed/>
                </p:oleObj>
              </mc:Choice>
              <mc:Fallback>
                <p:oleObj name="Equation" r:id="rId26" imgW="317160" imgH="393480" progId="Equation.DSMT4">
                  <p:embed/>
                  <p:pic>
                    <p:nvPicPr>
                      <p:cNvPr id="71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3379788"/>
                        <a:ext cx="62071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2"/>
          <p:cNvGraphicFramePr>
            <a:graphicFrameLocks noChangeAspect="1"/>
          </p:cNvGraphicFramePr>
          <p:nvPr/>
        </p:nvGraphicFramePr>
        <p:xfrm>
          <a:off x="2312988" y="3397250"/>
          <a:ext cx="5969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28" imgW="304560" imgH="393480" progId="Equation.DSMT4">
                  <p:embed/>
                </p:oleObj>
              </mc:Choice>
              <mc:Fallback>
                <p:oleObj name="Equation" r:id="rId28" imgW="304560" imgH="393480" progId="Equation.DSMT4">
                  <p:embed/>
                  <p:pic>
                    <p:nvPicPr>
                      <p:cNvPr id="71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3397250"/>
                        <a:ext cx="59690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2"/>
          <p:cNvGraphicFramePr>
            <a:graphicFrameLocks noChangeAspect="1"/>
          </p:cNvGraphicFramePr>
          <p:nvPr/>
        </p:nvGraphicFramePr>
        <p:xfrm>
          <a:off x="2976563" y="3368675"/>
          <a:ext cx="6461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0" imgW="330120" imgH="393480" progId="Equation.DSMT4">
                  <p:embed/>
                </p:oleObj>
              </mc:Choice>
              <mc:Fallback>
                <p:oleObj name="Equation" r:id="rId30" imgW="330120" imgH="393480" progId="Equation.DSMT4">
                  <p:embed/>
                  <p:pic>
                    <p:nvPicPr>
                      <p:cNvPr id="718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3368675"/>
                        <a:ext cx="64611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4"/>
          <p:cNvGraphicFramePr>
            <a:graphicFrameLocks noChangeAspect="1"/>
          </p:cNvGraphicFramePr>
          <p:nvPr/>
        </p:nvGraphicFramePr>
        <p:xfrm>
          <a:off x="201613" y="4375150"/>
          <a:ext cx="156051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2" imgW="749160" imgH="304560" progId="Equation.DSMT4">
                  <p:embed/>
                </p:oleObj>
              </mc:Choice>
              <mc:Fallback>
                <p:oleObj name="Equation" r:id="rId32" imgW="749160" imgH="304560" progId="Equation.DSMT4">
                  <p:embed/>
                  <p:pic>
                    <p:nvPicPr>
                      <p:cNvPr id="71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4375150"/>
                        <a:ext cx="1560512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2"/>
          <p:cNvGraphicFramePr>
            <a:graphicFrameLocks noChangeAspect="1"/>
          </p:cNvGraphicFramePr>
          <p:nvPr/>
        </p:nvGraphicFramePr>
        <p:xfrm>
          <a:off x="1704975" y="4295775"/>
          <a:ext cx="6207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4" imgW="317160" imgH="393480" progId="Equation.DSMT4">
                  <p:embed/>
                </p:oleObj>
              </mc:Choice>
              <mc:Fallback>
                <p:oleObj name="Equation" r:id="rId34" imgW="317160" imgH="393480" progId="Equation.DSMT4">
                  <p:embed/>
                  <p:pic>
                    <p:nvPicPr>
                      <p:cNvPr id="71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295775"/>
                        <a:ext cx="62071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"/>
          <p:cNvGraphicFramePr>
            <a:graphicFrameLocks noChangeAspect="1"/>
          </p:cNvGraphicFramePr>
          <p:nvPr/>
        </p:nvGraphicFramePr>
        <p:xfrm>
          <a:off x="2355850" y="4313238"/>
          <a:ext cx="5969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6" imgW="304560" imgH="393480" progId="Equation.DSMT4">
                  <p:embed/>
                </p:oleObj>
              </mc:Choice>
              <mc:Fallback>
                <p:oleObj name="Equation" r:id="rId36" imgW="304560" imgH="393480" progId="Equation.DSMT4">
                  <p:embed/>
                  <p:pic>
                    <p:nvPicPr>
                      <p:cNvPr id="71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4313238"/>
                        <a:ext cx="59690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"/>
          <p:cNvGraphicFramePr>
            <a:graphicFrameLocks noChangeAspect="1"/>
          </p:cNvGraphicFramePr>
          <p:nvPr/>
        </p:nvGraphicFramePr>
        <p:xfrm>
          <a:off x="3006725" y="4284663"/>
          <a:ext cx="6715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8" imgW="342720" imgH="393480" progId="Equation.DSMT4">
                  <p:embed/>
                </p:oleObj>
              </mc:Choice>
              <mc:Fallback>
                <p:oleObj name="Equation" r:id="rId38" imgW="342720" imgH="393480" progId="Equation.DSMT4">
                  <p:embed/>
                  <p:pic>
                    <p:nvPicPr>
                      <p:cNvPr id="71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4284663"/>
                        <a:ext cx="67151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14"/>
          <p:cNvGraphicFramePr>
            <a:graphicFrameLocks noChangeAspect="1"/>
          </p:cNvGraphicFramePr>
          <p:nvPr/>
        </p:nvGraphicFramePr>
        <p:xfrm>
          <a:off x="144463" y="5224463"/>
          <a:ext cx="219551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0" imgW="1054080" imgH="304560" progId="Equation.DSMT4">
                  <p:embed/>
                </p:oleObj>
              </mc:Choice>
              <mc:Fallback>
                <p:oleObj name="Equation" r:id="rId40" imgW="1054080" imgH="304560" progId="Equation.DSMT4">
                  <p:embed/>
                  <p:pic>
                    <p:nvPicPr>
                      <p:cNvPr id="719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5224463"/>
                        <a:ext cx="2195512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"/>
          <p:cNvGraphicFramePr>
            <a:graphicFrameLocks noChangeAspect="1"/>
          </p:cNvGraphicFramePr>
          <p:nvPr/>
        </p:nvGraphicFramePr>
        <p:xfrm>
          <a:off x="2322513" y="5145088"/>
          <a:ext cx="6207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2" imgW="317160" imgH="393480" progId="Equation.DSMT4">
                  <p:embed/>
                </p:oleObj>
              </mc:Choice>
              <mc:Fallback>
                <p:oleObj name="Equation" r:id="rId42" imgW="317160" imgH="393480" progId="Equation.DSMT4">
                  <p:embed/>
                  <p:pic>
                    <p:nvPicPr>
                      <p:cNvPr id="719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513" y="5145088"/>
                        <a:ext cx="62071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"/>
          <p:cNvGraphicFramePr>
            <a:graphicFrameLocks noChangeAspect="1"/>
          </p:cNvGraphicFramePr>
          <p:nvPr/>
        </p:nvGraphicFramePr>
        <p:xfrm>
          <a:off x="2973388" y="5148263"/>
          <a:ext cx="5969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3" imgW="304560" imgH="393480" progId="Equation.DSMT4">
                  <p:embed/>
                </p:oleObj>
              </mc:Choice>
              <mc:Fallback>
                <p:oleObj name="Equation" r:id="rId43" imgW="304560" imgH="393480" progId="Equation.DSMT4">
                  <p:embed/>
                  <p:pic>
                    <p:nvPicPr>
                      <p:cNvPr id="719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388" y="5148263"/>
                        <a:ext cx="59690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"/>
          <p:cNvGraphicFramePr>
            <a:graphicFrameLocks noChangeAspect="1"/>
          </p:cNvGraphicFramePr>
          <p:nvPr/>
        </p:nvGraphicFramePr>
        <p:xfrm>
          <a:off x="3640138" y="5148263"/>
          <a:ext cx="9937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5" imgW="507960" imgH="393480" progId="Equation.DSMT4">
                  <p:embed/>
                </p:oleObj>
              </mc:Choice>
              <mc:Fallback>
                <p:oleObj name="Equation" r:id="rId45" imgW="507960" imgH="393480" progId="Equation.DSMT4">
                  <p:embed/>
                  <p:pic>
                    <p:nvPicPr>
                      <p:cNvPr id="71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8" y="5148263"/>
                        <a:ext cx="99377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"/>
          <p:cNvGraphicFramePr>
            <a:graphicFrameLocks noChangeAspect="1"/>
          </p:cNvGraphicFramePr>
          <p:nvPr/>
        </p:nvGraphicFramePr>
        <p:xfrm>
          <a:off x="4652963" y="5178425"/>
          <a:ext cx="5969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47" imgW="304560" imgH="393480" progId="Equation.DSMT4">
                  <p:embed/>
                </p:oleObj>
              </mc:Choice>
              <mc:Fallback>
                <p:oleObj name="Equation" r:id="rId47" imgW="304560" imgH="393480" progId="Equation.DSMT4">
                  <p:embed/>
                  <p:pic>
                    <p:nvPicPr>
                      <p:cNvPr id="7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963" y="5178425"/>
                        <a:ext cx="59690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"/>
          <p:cNvGraphicFramePr>
            <a:graphicFrameLocks noChangeAspect="1"/>
          </p:cNvGraphicFramePr>
          <p:nvPr/>
        </p:nvGraphicFramePr>
        <p:xfrm>
          <a:off x="2062163" y="5943600"/>
          <a:ext cx="84613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49" imgW="431640" imgH="393480" progId="Equation.DSMT4">
                  <p:embed/>
                </p:oleObj>
              </mc:Choice>
              <mc:Fallback>
                <p:oleObj name="Equation" r:id="rId49" imgW="431640" imgH="393480" progId="Equation.DSMT4">
                  <p:embed/>
                  <p:pic>
                    <p:nvPicPr>
                      <p:cNvPr id="719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63" y="5943600"/>
                        <a:ext cx="846137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1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ISPRING_RESOURCE_PATHS_HASH_2" val="86c1fdf35bb117322cb6a45b7d5724fdd1556c2d"/>
  <p:tag name="ISPRING_ULTRA_SCORM_COURSE_ID" val="73043039-D5AD-4DA1-9433-6B3063336C6D"/>
  <p:tag name="ISPRING_SCORM_RATE_SLIDES" val="1"/>
  <p:tag name="ISPRING_SCORM_PASSING_SCORE" val="100.0000000000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PRESENTATION_TITLE" val="Section 7.3 Independent and Dependent Events with Tree Diagram"/>
  <p:tag name="ISPRING_RESOURCE_PATHS_HASH_PRESENTER" val="e6aabaf3c9edf0bc30299a2dd427551a9aee3f4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10h"/>
  <p:tag name="ISPRING_PLAYERS_CUSTOMIZATION_2" val="UEsDBBQAAgAIAPlctk64+Zi64gIAAGcKAAAYAAAAbm9uZS9jb21tb25fbWVzc2FnZXMubG5nrVZdb9owFH2v1P9gRerb1m5ve4CgAG5lNSQ0MaXdi+UmLlhNYhY7dOzX78aBDrahAK2EImznfp1z7nU6vZ95hpai1FIVXefr5RcHiSJRqSxmXWdCrz9/c5A2vEh5pgrRdQrloJ57ftbJeDGr+EzA//MzhDq50BqW2q1Xf9ZIpl1n3Gd9b3DLaMi88Zj1J5SGAfO9PvYdt8+Tl87V+vU91oMwoFHos7EXYJ8F+IE6bv08zm4c4XvHrZ+tdpMowgFlsU+GmJGYBSEFZ6OxjykeOu6jqtCcLwUyCi2leEVmLgA3I0uBdCZTe5Ao2Cgq0RZsGI48ErAIxzQiA0rCwHFjVZarT9Ytr8xclRBOo1Rq/pSJ1MYEhuz5ohQaQnMDDCL4mbmEN1XOZXHZFhpqxBGgE8fTMIK6cGFEiThacK1fVZnu1LcdqM0xCQYhQDigW85p7WPjGHKUoLOyFIlpdwZZehaZNSNTEgzDKaNWCDUZeaUNAJ4vMmGEzVbWpfDEovIknhUwkwm+bFCD6JamVoBGOI69G8z64QNoAEQXHmMR3jpueHuMxSOOoSAct9kE3j258SwioM6NdDbSTHithGyFeJKAXc3cUqpKw07NJgjIVq8vjwsT47sJKIZ4/p4OaLwC9HY1k0sBeZSpKFsDQVMO8JAEN+xuQr6za4/4ePgfmvkKFcogni55kQggNuGVFmgFZ6lM7VktMRv/RyV/IW7WDXmx7uVgiB8ujs1np/33qI8bI/KFaQtdA7ZO/5Qs6nbam8IhpZ8WPx7gwItI+DHMaJlXWTOw3s3PW2bHctSaxDuROpytD83EKuXgKWmFcvp43LqzdsYYJdTHMC3B4awpDFxmMpdGpAf4nIxwjWgMw6YZPjuVTFWVpVZYmXyxAwgupioX/96Gz6XK7W7G9QbYZgD23pNFU1zUBB0fcSu+aeNgfrakcTpLlEAlH/J5wZvWyVUOW3/FfVtp+0nYudr6QvwNUEsDBBQAAgAIAPlctk4VHmAbowAAAH8BAAApAAAAbm9uZS9wbGF5YmFja19hbmRfbmF2aWdhdGlvbl9zZXR0aW5ncy54bWx1kEEKgzAQRfeewhsIXYdA16VFqBcYcZRAkgmZUfD2TURtadNl3vs/w4xiFDF+Yl3VtYJZ6CkQRUucUTXvd7YMC169cSCGfMKCvOdKJjcsUWgjMnrZlB7Bcsr/8GN4a2E9P+IjXjDlQmcc6kupsJlc8rCYaWPdGlCPEdOAL5hz6KG3eMO1J4jD4wzsG//VuZs2mx3eaUAdIrkgqvlAVbrXcfQXUEsDBBQAAgAIAPlctk4fVIpqMAMAAMcOAAAiAAAAbm9uZS9mbGFzaF9wdWJsaXNoaW5nX3NldHRpbmdzLnhtbOWX3U/bMBDA3/tXWJl4XAPaJk0oLWL9kKqNgkhh8ITc2G1OOHbmj3blr985bkvZyha+JLY9VE3su9+d787nODn4Xggy49qAkq1or7kbES4zxUBOW9HZqP/2Y0SMpZJRoSRvRVJF5KDdSEo3FmDylFuLooYgRpr90rai3NpyP47n83kTTKn9rBLOIt80M1XEpeaGS8t1XAq6wD+7KLmJloQaAPwVSi7V2o0GIUkgHSnmBCfAWtEQne0LavIoDhJjml1PtXKSdZRQmujpuBW96fS6e913K5lA6ULBpQ+HaeOgH7b7lDHwDlCRwg0nOYdpjp5isObAbO6fYi+dxL8yKnJYM/WMjsLFS7uE44RyOuNLYzhCraVZjvrWtCdUGJ7Em0MrMfAhpJmFGXp2qx78nTghUleWStu21Q4RPw2uKPE9mGSiNowt38lYCYxt5RSWSTHmbEgLHqKdXoPso9BeRCa0ALFoRccllySlEpMLlgrI1rrGjY0FWyW1v5Q+1EAFOZOA1cfJURrdWg+LynKqDd/0ajVjfGSz9lflBCML5YiAa06sIhhdV+BTzslmCshEq6IaxRKxxAhAizPgc84OqlAtgfcZukQThUNNLMVScBssfHNwQ8Z8ojRyOZ1h4eI4mMBvPghcUmNuoXTl4076ZdDtXQ2G3d7Fjl8gZTMqswfCsZx4UdoX4dMFkcqu9DAcGXWGV0lhwKq5OmtrPj4N64rGPD9TNu7wDRRO0OfErwOygX7BlL+MlYck/o8e1Dab01m10f3mrdC4xQFTEpg4kWFLArnsgDWAGZVESbEgNMOmbHzbmIFyBkdCgwho83gPgz6WafU2hRk2SaUZ179HsoXERpn1lS58Mhnx518r6nZGGLNR7/SwMxqcD0aXV6PexSicRmv1eGv3TGLf1Lf3eH9ovMYWf3LaO68T+SEGoVaGemkt3HEdqePPdaROw5l0snEe1XIBe8w07BnsMgIKwCJ4RRXzlK+CUG3PXDF/zYb5B1b/+j4Ja68/7R0NPh1/6f7vu+CpcQhvqztTfOdek8RbL0B+pgAJBV6r/KG4vjW1P7zfTeLtU40G0u5ePtuNH1BLAwQUAAIACAD5XLZOcVeUnRUBAADRAgAAHAAAAG5vbmUvZmxhc2hfc2tpbl9zZXR0aW5ncy54bWyNktFOgzAUhu99CoL3kE2NmrAmbuiN0SzZXuAAB9IMekh7IOHtrYUNVIjrVfv//9fTnjYyJ6m8FrWRpDb+yhc3nhelVJI+ILNUhflWzpons42fNMykgpQUo+JAka6g9MXtmxtR6JL/UWRrXsvkkOJY5mH9tI2vQoYa99vHePe8BNRQYJBAeio0NSqz+d1rvIrvJvlhOm1IZH52BxqmA4NmwbrBKBzXvW+gxRclK2DbZ2swmiE55/RMSVTvNRrbLmeKHEpjiT/6eIR9Cd1lM3MGZpwl5CgrFOs5xDk9pqCVhVOPXY0i12iL/BL7JCpISnzHLiHQ2eclMtx90e5pe8emwg/KUNSaqpqjcCK5hxmfwc7tVxZfUEsDBBQAAgAIAPlctk7Xm3CWKwMAAG8OAAAhAAAAbm9uZS9odG1sX3B1Ymxpc2hpbmdfc2V0dGluZ3MueG1s3VdNTxsxEL3nV1hbcWy2qJcKJUE0H2pUSBAbKJyQs3ayI7z21h9Jw6/veJ2EQANdKBGohyjZ8cyb8Zvxc7Zx+CsXZMa1ASWb0X79U0S4TBUDOW1G56Pexy8RMZZKRoWSvBlJFZHDVq1RuLEAkyXcWnQ1BGGkOShsM8qsLQ7ieD6f18EU2q8q4Szim3qq8rjQ3HBpuY4LQRf4ZRcFN9ESoQIAfnIll2GtWo2QRkA6UcwJToA1owEW+83mIoqDw5imN1OtnGRtJZQmejpuRh/a3c5+5/PKJ4B0IOfSs2FaaPRme0AZA5+figRuOck4TDMsFLmaA7OZ/xV770b8J0aJHLZMPUZb4d6lXYLjgnI65ctkaKHW0jTDeGtaEyoMb8SbppUbeAZpamGGld2Fh3onTojEFYXStmW1Q4gHxhVK/AhMY6I2ki2fyVgJpLYsCqckH3M2oDnOxGlPRmRCcxCLZjQsuCQJldhRsFRAuo4wbmws2LKTvaX3kQYqyLkEHDlOTpLoLmfYSppRbfhmLasV4/lMWz+UE4wslCMCbjixiiCnLsdfGSebxJOJVnlpFdRYYgRgxhnwOWeHJUFLwMcSXWGK3GEkzl8huA0Zfjq4JWM+URpxOZ3htKIdTMCvPwu4oMbcgdJVjXvJcb/Tve4POt3LPb9BymZUps8ExyHieWF3gk8XRCq7ikM6UuoML5vCgJVrVfZWf3kb1nOMfX6lbtzDN5A7QV8Tfk3IBvQOW76bLM9p/F8rqJw2o7PyoPvDW0LjEQdsScDEhRTVCuRS9yoAplQSJcWC0BSl2HjZmIFyBi1BIAK0eXmFIR7HtHyawgxFUmnG9dOQbCFRKNOe0rlvJiP+0mtGnfYIORt1z47ao/5Ff3R1PepejsIdtA6Pt6pnI/ZSvl3Z/VXxUNjHb6fsp2fdiyqED3DvlRrTTSrBDat4Db9X8ToLV9HpxjVUqQSUlmk4KiguAnLA3r+jQdn6FwCenJQwW688KO/gePz3u97aa7NNFkjCc/BBu9aHygQk3ZP+1+FxZ6dMQDUq3nYU/pWJ8LR6JYrvvbY04q3vNzW0339JbNV+A1BLAwQUAAIACAD5XLZOjnP2+moAAADlAAAAGgAAAG5vbmUvaHRtbF9za2luX3NldHRpbmdzLmpzq+ZSAAKlHCUFK4VqMBvMTyotKcnP00vOzytJzSvRy8svyk0Eq1FSdgMDJR2civPLUosIKE1LTE5FMdTUyMLJBadKhIkmTuYuzpbI6goS01P1khKTs9OL8kvzUiDKnF1dDF2MlcCqarlqAVBLAwQUAAIACAD5XLZOvH0190oAAABJAAAAFwAAAG5vbmUvbG9jYWxfc2V0dGluZ3MueG1ss7GvyM1RKEstKs7Mz7NVMtQzUFJIzUvOT8nMS7dVCg1x07VQUiguScxLSczJz0u1VcrLV1Kwt+OyyclPTswJTi0pASos1rfjAgBQSwECAAAUAAIACAD5XLZOuPmYuuICAABnCgAAGAAAAAAAAAABAAAAAAAAAAAAbm9uZS9jb21tb25fbWVzc2FnZXMubG5nUEsBAgAAFAACAAgA+Vy2ThUeYBujAAAAfwEAACkAAAAAAAAAAQAAAAAAGAMAAG5vbmUvcGxheWJhY2tfYW5kX25hdmlnYXRpb25fc2V0dGluZ3MueG1sUEsBAgAAFAACAAgA+Vy2Th9UimowAwAAxw4AACIAAAAAAAAAAQAAAAAAAgQAAG5vbmUvZmxhc2hfcHVibGlzaGluZ19zZXR0aW5ncy54bWxQSwECAAAUAAIACAD5XLZOcVeUnRUBAADRAgAAHAAAAAAAAAABAAAAAAByBwAAbm9uZS9mbGFzaF9za2luX3NldHRpbmdzLnhtbFBLAQIAABQAAgAIAPlctk7Xm3CWKwMAAG8OAAAhAAAAAAAAAAEAAAAAAMEIAABub25lL2h0bWxfcHVibGlzaGluZ19zZXR0aW5ncy54bWxQSwECAAAUAAIACAD5XLZOjnP2+moAAADlAAAAGgAAAAAAAAABAAAAAAArDAAAbm9uZS9odG1sX3NraW5fc2V0dGluZ3MuanNQSwECAAAUAAIACAD5XLZOvH0190oAAABJAAAAFwAAAAAAAAABAAAAAADNDAAAbm9uZS9sb2NhbF9zZXR0aW5ncy54bWxQSwUGAAAAAAcABwATAgAATA0AAAA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2201</TotalTime>
  <Words>911</Words>
  <Application>Microsoft Office PowerPoint</Application>
  <PresentationFormat>On-screen Show (4:3)</PresentationFormat>
  <Paragraphs>81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7.3  Independent and Dependent Events with Tree Diagram</vt:lpstr>
      <vt:lpstr>Independent Events:</vt:lpstr>
      <vt:lpstr>Ex: 2 Dice are rolled, Given the events: A – 1st roll is Odd       B – 2nd Roll is a 3     Find P(A &amp; B)</vt:lpstr>
      <vt:lpstr>Ex: The probability of getting an “A” in math 10 is 60% and the probability of getting an “A” in English is 40%.  If the probability of getting an “A” in both subjects is 30%, then are the two events independent?  </vt:lpstr>
      <vt:lpstr>Event A –getting an “a” in Math  Event B – Getting an “B” in Science If both events are independent, then find the following:</vt:lpstr>
      <vt:lpstr>Ex: two spinners are spun.  What is the probability that the product will be an odd number?</vt:lpstr>
      <vt:lpstr>Dependent Events:</vt:lpstr>
      <vt:lpstr>Ex: A jar has 3 red marbles, 2 blue, and 5 green marbles.  What is the probability of drawing 3 red if there is no replacement?</vt:lpstr>
      <vt:lpstr>Ex: 2 cards are drawn without replacement.   Find the probability of the following: a) 2 hearts are chosen b) Both cards are not hearts c) Only one card is a heart</vt:lpstr>
      <vt:lpstr>Challenge: There are “x” number of red marbles and “Y” number of green marbles.  If 2 marbles are drawn without replacements, what is the probability of getting a Red first and then a green?</vt:lpstr>
      <vt:lpstr>Challenge#2) Bag A contains 4 green and 6 red marbles.  Bag B contains 3 green and 7 red marbles.  A marble is drawn from bag A and placed into bag B.  A marble is then drawn from bag B. what is the probability that a red marble is chosen?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7.3 Independent and Dependent Events with Tree Diagram</dc:title>
  <dc:creator>Danny Young</dc:creator>
  <cp:lastModifiedBy>Danny Young</cp:lastModifiedBy>
  <cp:revision>19</cp:revision>
  <dcterms:created xsi:type="dcterms:W3CDTF">2014-04-15T02:50:58Z</dcterms:created>
  <dcterms:modified xsi:type="dcterms:W3CDTF">2019-05-23T19:49:35Z</dcterms:modified>
</cp:coreProperties>
</file>